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56" r:id="rId2"/>
    <p:sldId id="258" r:id="rId3"/>
    <p:sldId id="257" r:id="rId4"/>
    <p:sldId id="298" r:id="rId5"/>
    <p:sldId id="299" r:id="rId6"/>
    <p:sldId id="300" r:id="rId7"/>
    <p:sldId id="305" r:id="rId8"/>
    <p:sldId id="301" r:id="rId9"/>
    <p:sldId id="302" r:id="rId10"/>
    <p:sldId id="303" r:id="rId11"/>
    <p:sldId id="304" r:id="rId12"/>
    <p:sldId id="275" r:id="rId13"/>
    <p:sldId id="306" r:id="rId14"/>
    <p:sldId id="308" r:id="rId15"/>
    <p:sldId id="307" r:id="rId16"/>
    <p:sldId id="273" r:id="rId17"/>
    <p:sldId id="290" r:id="rId18"/>
    <p:sldId id="26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25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scu, Anton" initials="GA" lastIdx="1" clrIdx="0">
    <p:extLst>
      <p:ext uri="{19B8F6BF-5375-455C-9EA6-DF929625EA0E}">
        <p15:presenceInfo xmlns:p15="http://schemas.microsoft.com/office/powerpoint/2012/main" userId="S::Anton.Georgescu@finastra.com::f366dc6d-6a1c-4c08-ad2a-5cbf143680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EDED"/>
    <a:srgbClr val="E40046"/>
    <a:srgbClr val="F0B323"/>
    <a:srgbClr val="5BC1D7"/>
    <a:srgbClr val="56C271"/>
    <a:srgbClr val="414141"/>
    <a:srgbClr val="D2D755"/>
    <a:srgbClr val="FF8A3D"/>
    <a:srgbClr val="77C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02" autoAdjust="0"/>
    <p:restoredTop sz="89711" autoAdjust="0"/>
  </p:normalViewPr>
  <p:slideViewPr>
    <p:cSldViewPr snapToGrid="0" showGuides="1">
      <p:cViewPr varScale="1">
        <p:scale>
          <a:sx n="78" d="100"/>
          <a:sy n="78" d="100"/>
        </p:scale>
        <p:origin x="96" y="378"/>
      </p:cViewPr>
      <p:guideLst>
        <p:guide pos="3840"/>
        <p:guide orient="horz" pos="2251"/>
      </p:guideLst>
    </p:cSldViewPr>
  </p:slideViewPr>
  <p:outlineViewPr>
    <p:cViewPr>
      <p:scale>
        <a:sx n="33" d="100"/>
        <a:sy n="33" d="100"/>
      </p:scale>
      <p:origin x="0" y="-2064"/>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0" d="100"/>
          <a:sy n="80" d="100"/>
        </p:scale>
        <p:origin x="319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53DE84-D7B3-4797-B14D-77424657396D}" type="datetimeFigureOut">
              <a:rPr lang="en-GB" smtClean="0"/>
              <a:t>16/01/2020</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697186-519D-4532-81F6-43370D5C5173}" type="slidenum">
              <a:rPr lang="en-GB" smtClean="0"/>
              <a:t>‹#›</a:t>
            </a:fld>
            <a:endParaRPr lang="en-GB" dirty="0"/>
          </a:p>
        </p:txBody>
      </p:sp>
    </p:spTree>
    <p:extLst>
      <p:ext uri="{BB962C8B-B14F-4D97-AF65-F5344CB8AC3E}">
        <p14:creationId xmlns:p14="http://schemas.microsoft.com/office/powerpoint/2010/main" val="38339599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C597EC-6BB0-461C-B045-D257C6C8821E}" type="datetimeFigureOut">
              <a:rPr lang="en-GB" smtClean="0"/>
              <a:t>16/01/2020</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9BB14C-7D58-4C6F-8674-35D4E28D7AD6}" type="slidenum">
              <a:rPr lang="en-GB" smtClean="0"/>
              <a:t>‹#›</a:t>
            </a:fld>
            <a:endParaRPr lang="en-GB" dirty="0"/>
          </a:p>
        </p:txBody>
      </p:sp>
    </p:spTree>
    <p:extLst>
      <p:ext uri="{BB962C8B-B14F-4D97-AF65-F5344CB8AC3E}">
        <p14:creationId xmlns:p14="http://schemas.microsoft.com/office/powerpoint/2010/main" val="986556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3</a:t>
            </a:fld>
            <a:endParaRPr lang="en-GB"/>
          </a:p>
        </p:txBody>
      </p:sp>
    </p:spTree>
    <p:extLst>
      <p:ext uri="{BB962C8B-B14F-4D97-AF65-F5344CB8AC3E}">
        <p14:creationId xmlns:p14="http://schemas.microsoft.com/office/powerpoint/2010/main" val="228610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12</a:t>
            </a:fld>
            <a:endParaRPr lang="en-GB"/>
          </a:p>
        </p:txBody>
      </p:sp>
    </p:spTree>
    <p:extLst>
      <p:ext uri="{BB962C8B-B14F-4D97-AF65-F5344CB8AC3E}">
        <p14:creationId xmlns:p14="http://schemas.microsoft.com/office/powerpoint/2010/main" val="3054532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13</a:t>
            </a:fld>
            <a:endParaRPr lang="en-GB"/>
          </a:p>
        </p:txBody>
      </p:sp>
    </p:spTree>
    <p:extLst>
      <p:ext uri="{BB962C8B-B14F-4D97-AF65-F5344CB8AC3E}">
        <p14:creationId xmlns:p14="http://schemas.microsoft.com/office/powerpoint/2010/main" val="1298480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14</a:t>
            </a:fld>
            <a:endParaRPr lang="en-GB"/>
          </a:p>
        </p:txBody>
      </p:sp>
    </p:spTree>
    <p:extLst>
      <p:ext uri="{BB962C8B-B14F-4D97-AF65-F5344CB8AC3E}">
        <p14:creationId xmlns:p14="http://schemas.microsoft.com/office/powerpoint/2010/main" val="1164255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15</a:t>
            </a:fld>
            <a:endParaRPr lang="en-GB"/>
          </a:p>
        </p:txBody>
      </p:sp>
    </p:spTree>
    <p:extLst>
      <p:ext uri="{BB962C8B-B14F-4D97-AF65-F5344CB8AC3E}">
        <p14:creationId xmlns:p14="http://schemas.microsoft.com/office/powerpoint/2010/main" val="530697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17</a:t>
            </a:fld>
            <a:endParaRPr lang="en-GB"/>
          </a:p>
        </p:txBody>
      </p:sp>
    </p:spTree>
    <p:extLst>
      <p:ext uri="{BB962C8B-B14F-4D97-AF65-F5344CB8AC3E}">
        <p14:creationId xmlns:p14="http://schemas.microsoft.com/office/powerpoint/2010/main" val="727038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9BB14C-7D58-4C6F-8674-35D4E28D7AD6}" type="slidenum">
              <a:rPr lang="en-GB" smtClean="0"/>
              <a:t>18</a:t>
            </a:fld>
            <a:endParaRPr lang="en-GB"/>
          </a:p>
        </p:txBody>
      </p:sp>
    </p:spTree>
    <p:extLst>
      <p:ext uri="{BB962C8B-B14F-4D97-AF65-F5344CB8AC3E}">
        <p14:creationId xmlns:p14="http://schemas.microsoft.com/office/powerpoint/2010/main" val="3080373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4</a:t>
            </a:fld>
            <a:endParaRPr lang="en-GB"/>
          </a:p>
        </p:txBody>
      </p:sp>
    </p:spTree>
    <p:extLst>
      <p:ext uri="{BB962C8B-B14F-4D97-AF65-F5344CB8AC3E}">
        <p14:creationId xmlns:p14="http://schemas.microsoft.com/office/powerpoint/2010/main" val="2069951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5</a:t>
            </a:fld>
            <a:endParaRPr lang="en-GB"/>
          </a:p>
        </p:txBody>
      </p:sp>
    </p:spTree>
    <p:extLst>
      <p:ext uri="{BB962C8B-B14F-4D97-AF65-F5344CB8AC3E}">
        <p14:creationId xmlns:p14="http://schemas.microsoft.com/office/powerpoint/2010/main" val="2485015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6</a:t>
            </a:fld>
            <a:endParaRPr lang="en-GB"/>
          </a:p>
        </p:txBody>
      </p:sp>
    </p:spTree>
    <p:extLst>
      <p:ext uri="{BB962C8B-B14F-4D97-AF65-F5344CB8AC3E}">
        <p14:creationId xmlns:p14="http://schemas.microsoft.com/office/powerpoint/2010/main" val="3259034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7</a:t>
            </a:fld>
            <a:endParaRPr lang="en-GB"/>
          </a:p>
        </p:txBody>
      </p:sp>
    </p:spTree>
    <p:extLst>
      <p:ext uri="{BB962C8B-B14F-4D97-AF65-F5344CB8AC3E}">
        <p14:creationId xmlns:p14="http://schemas.microsoft.com/office/powerpoint/2010/main" val="4137607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8</a:t>
            </a:fld>
            <a:endParaRPr lang="en-GB"/>
          </a:p>
        </p:txBody>
      </p:sp>
    </p:spTree>
    <p:extLst>
      <p:ext uri="{BB962C8B-B14F-4D97-AF65-F5344CB8AC3E}">
        <p14:creationId xmlns:p14="http://schemas.microsoft.com/office/powerpoint/2010/main" val="1491773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9</a:t>
            </a:fld>
            <a:endParaRPr lang="en-GB"/>
          </a:p>
        </p:txBody>
      </p:sp>
    </p:spTree>
    <p:extLst>
      <p:ext uri="{BB962C8B-B14F-4D97-AF65-F5344CB8AC3E}">
        <p14:creationId xmlns:p14="http://schemas.microsoft.com/office/powerpoint/2010/main" val="3604400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10</a:t>
            </a:fld>
            <a:endParaRPr lang="en-GB"/>
          </a:p>
        </p:txBody>
      </p:sp>
    </p:spTree>
    <p:extLst>
      <p:ext uri="{BB962C8B-B14F-4D97-AF65-F5344CB8AC3E}">
        <p14:creationId xmlns:p14="http://schemas.microsoft.com/office/powerpoint/2010/main" val="276492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11</a:t>
            </a:fld>
            <a:endParaRPr lang="en-GB"/>
          </a:p>
        </p:txBody>
      </p:sp>
    </p:spTree>
    <p:extLst>
      <p:ext uri="{BB962C8B-B14F-4D97-AF65-F5344CB8AC3E}">
        <p14:creationId xmlns:p14="http://schemas.microsoft.com/office/powerpoint/2010/main" val="10005617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5"/>
            <a:ext cx="12192000" cy="6858000"/>
          </a:xfrm>
          <a:prstGeom prst="rect">
            <a:avLst/>
          </a:prstGeom>
        </p:spPr>
      </p:pic>
      <p:sp>
        <p:nvSpPr>
          <p:cNvPr id="2" name="Title 1"/>
          <p:cNvSpPr>
            <a:spLocks noGrp="1"/>
          </p:cNvSpPr>
          <p:nvPr>
            <p:ph type="ctrTitle"/>
          </p:nvPr>
        </p:nvSpPr>
        <p:spPr>
          <a:xfrm>
            <a:off x="875071" y="1808164"/>
            <a:ext cx="9143999" cy="1368000"/>
          </a:xfrm>
        </p:spPr>
        <p:txBody>
          <a:bodyPr anchor="b" anchorCtr="0"/>
          <a:lstStyle>
            <a:lvl1pPr algn="l">
              <a:defRPr sz="4000"/>
            </a:lvl1pPr>
          </a:lstStyle>
          <a:p>
            <a:r>
              <a:rPr lang="en-US" noProof="0"/>
              <a:t>Click to edit Master title style</a:t>
            </a:r>
            <a:endParaRPr lang="en-US" noProof="0" dirty="0"/>
          </a:p>
        </p:txBody>
      </p:sp>
      <p:sp>
        <p:nvSpPr>
          <p:cNvPr id="3" name="Subtitle 2"/>
          <p:cNvSpPr>
            <a:spLocks noGrp="1"/>
          </p:cNvSpPr>
          <p:nvPr>
            <p:ph type="subTitle" idx="1"/>
          </p:nvPr>
        </p:nvSpPr>
        <p:spPr>
          <a:xfrm>
            <a:off x="875071" y="3379338"/>
            <a:ext cx="9143999" cy="706887"/>
          </a:xfrm>
        </p:spPr>
        <p:txBody>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0" name="Text Placeholder 9"/>
          <p:cNvSpPr>
            <a:spLocks noGrp="1"/>
          </p:cNvSpPr>
          <p:nvPr>
            <p:ph type="body" sz="quarter" idx="10"/>
          </p:nvPr>
        </p:nvSpPr>
        <p:spPr>
          <a:xfrm>
            <a:off x="875072" y="4246294"/>
            <a:ext cx="5112978" cy="981922"/>
          </a:xfrm>
        </p:spPr>
        <p:txBody>
          <a:bodyPr/>
          <a:lstStyle>
            <a:lvl1pPr>
              <a:spcBef>
                <a:spcPts val="0"/>
              </a:spcBef>
              <a:defRPr sz="2000" b="1"/>
            </a:lvl1pPr>
            <a:lvl2pPr marL="0" indent="0">
              <a:spcBef>
                <a:spcPts val="1200"/>
              </a:spcBef>
              <a:buNone/>
              <a:defRPr sz="1800">
                <a:solidFill>
                  <a:schemeClr val="accent1"/>
                </a:solidFill>
              </a:defRPr>
            </a:lvl2pPr>
            <a:lvl3pPr>
              <a:defRPr sz="1600"/>
            </a:lvl3pPr>
            <a:lvl4pPr>
              <a:defRPr sz="1400"/>
            </a:lvl4pPr>
            <a:lvl5pPr>
              <a:defRPr sz="1400"/>
            </a:lvl5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3818779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sz="2400"/>
            </a:lvl1pPr>
          </a:lstStyle>
          <a:p>
            <a:r>
              <a:rPr lang="en-US" noProof="0"/>
              <a:t>Click to edit Master title style</a:t>
            </a:r>
            <a:endParaRPr lang="en-US" noProof="0" dirty="0"/>
          </a:p>
        </p:txBody>
      </p:sp>
      <p:sp>
        <p:nvSpPr>
          <p:cNvPr id="3" name="Content Placeholder 2"/>
          <p:cNvSpPr>
            <a:spLocks noGrp="1"/>
          </p:cNvSpPr>
          <p:nvPr>
            <p:ph idx="1"/>
          </p:nvPr>
        </p:nvSpPr>
        <p:spPr/>
        <p:txBody>
          <a:bodyPr/>
          <a:lstStyle>
            <a:lvl1pPr marL="411163" indent="-411163">
              <a:spcBef>
                <a:spcPts val="1500"/>
              </a:spcBef>
              <a:buSzPct val="150000"/>
              <a:buFontTx/>
              <a:buBlip>
                <a:blip r:embed="rId3"/>
              </a:buBlip>
              <a:defRPr sz="2000"/>
            </a:lvl1pPr>
          </a:lstStyle>
          <a:p>
            <a:pPr lvl="0"/>
            <a:r>
              <a:rPr lang="en-US" noProof="0"/>
              <a:t>Click to edit Master text styles</a:t>
            </a:r>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04095909-DC86-4C28-AD6E-431C997D4893}" type="slidenum">
              <a:rPr lang="en-US" noProof="0" smtClean="0"/>
              <a:t>‹#›</a:t>
            </a:fld>
            <a:endParaRPr lang="en-US" noProof="0" dirty="0"/>
          </a:p>
        </p:txBody>
      </p:sp>
      <p:sp>
        <p:nvSpPr>
          <p:cNvPr id="9" name="Text Placeholder 8"/>
          <p:cNvSpPr>
            <a:spLocks noGrp="1"/>
          </p:cNvSpPr>
          <p:nvPr>
            <p:ph type="body" sz="quarter" idx="13"/>
          </p:nvPr>
        </p:nvSpPr>
        <p:spPr>
          <a:xfrm>
            <a:off x="623888" y="928800"/>
            <a:ext cx="9692420" cy="781056"/>
          </a:xfrm>
        </p:spPr>
        <p:txBody>
          <a:bodyPr vert="horz" lIns="0" tIns="0" rIns="0" bIns="0" rtlCol="0" anchor="t" anchorCtr="0">
            <a:noAutofit/>
          </a:bodyPr>
          <a:lstStyle>
            <a:lvl1pPr>
              <a:defRPr lang="en-GB" sz="2000" b="1" dirty="0"/>
            </a:lvl1pPr>
          </a:lstStyle>
          <a:p>
            <a:pPr lvl="0"/>
            <a:r>
              <a:rPr lang="en-US" noProof="0"/>
              <a:t>Click to edit Master text styles</a:t>
            </a:r>
          </a:p>
        </p:txBody>
      </p:sp>
      <p:sp>
        <p:nvSpPr>
          <p:cNvPr id="10"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January 16, 2020</a:t>
            </a:fld>
            <a:endParaRPr lang="en-US" noProof="0" dirty="0"/>
          </a:p>
        </p:txBody>
      </p:sp>
    </p:spTree>
    <p:extLst>
      <p:ext uri="{BB962C8B-B14F-4D97-AF65-F5344CB8AC3E}">
        <p14:creationId xmlns:p14="http://schemas.microsoft.com/office/powerpoint/2010/main" val="4062863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noProof="0"/>
              <a:t>Click to edit Master title style</a:t>
            </a:r>
            <a:endParaRPr lang="en-US" noProof="0" dirty="0"/>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04095909-DC86-4C28-AD6E-431C997D4893}" type="slidenum">
              <a:rPr lang="en-US" noProof="0" smtClean="0"/>
              <a:t>‹#›</a:t>
            </a:fld>
            <a:endParaRPr lang="en-US" noProof="0" dirty="0"/>
          </a:p>
        </p:txBody>
      </p:sp>
      <p:sp>
        <p:nvSpPr>
          <p:cNvPr id="9" name="Text Placeholder 8"/>
          <p:cNvSpPr>
            <a:spLocks noGrp="1"/>
          </p:cNvSpPr>
          <p:nvPr>
            <p:ph type="body" sz="quarter" idx="13"/>
          </p:nvPr>
        </p:nvSpPr>
        <p:spPr>
          <a:xfrm>
            <a:off x="623888" y="928318"/>
            <a:ext cx="9692420" cy="781056"/>
          </a:xfrm>
        </p:spPr>
        <p:txBody>
          <a:bodyPr/>
          <a:lstStyle>
            <a:lvl1pPr>
              <a:defRPr sz="2000" b="1"/>
            </a:lvl1pPr>
          </a:lstStyle>
          <a:p>
            <a:pPr lvl="0"/>
            <a:r>
              <a:rPr lang="en-US" noProof="0"/>
              <a:t>Click to edit Master text styles</a:t>
            </a:r>
          </a:p>
        </p:txBody>
      </p:sp>
      <p:sp>
        <p:nvSpPr>
          <p:cNvPr id="11"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January 16, 2020</a:t>
            </a:fld>
            <a:endParaRPr lang="en-US" noProof="0" dirty="0"/>
          </a:p>
        </p:txBody>
      </p:sp>
    </p:spTree>
    <p:extLst>
      <p:ext uri="{BB962C8B-B14F-4D97-AF65-F5344CB8AC3E}">
        <p14:creationId xmlns:p14="http://schemas.microsoft.com/office/powerpoint/2010/main" val="297486241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 Placeholder 8"/>
          <p:cNvSpPr>
            <a:spLocks noGrp="1"/>
          </p:cNvSpPr>
          <p:nvPr>
            <p:ph type="body" sz="quarter" idx="13" hasCustomPrompt="1"/>
          </p:nvPr>
        </p:nvSpPr>
        <p:spPr>
          <a:xfrm>
            <a:off x="1298636" y="1348153"/>
            <a:ext cx="1123494" cy="878865"/>
          </a:xfrm>
          <a:noFill/>
        </p:spPr>
        <p:txBody>
          <a:bodyPr wrap="square" lIns="0" tIns="0" rIns="0" bIns="0" rtlCol="0">
            <a:noAutofit/>
          </a:bodyPr>
          <a:lstStyle>
            <a:lvl1pPr>
              <a:defRPr lang="en-GB" sz="16600" b="1" dirty="0">
                <a:solidFill>
                  <a:schemeClr val="accent2"/>
                </a:solidFill>
              </a:defRPr>
            </a:lvl1pPr>
          </a:lstStyle>
          <a:p>
            <a:pPr lvl="0"/>
            <a:r>
              <a:rPr lang="en-US" noProof="0" dirty="0"/>
              <a:t>“</a:t>
            </a:r>
          </a:p>
        </p:txBody>
      </p:sp>
      <p:sp>
        <p:nvSpPr>
          <p:cNvPr id="3" name="Content Placeholder 2"/>
          <p:cNvSpPr>
            <a:spLocks noGrp="1"/>
          </p:cNvSpPr>
          <p:nvPr>
            <p:ph idx="1" hasCustomPrompt="1"/>
          </p:nvPr>
        </p:nvSpPr>
        <p:spPr>
          <a:xfrm>
            <a:off x="1409809" y="2486746"/>
            <a:ext cx="7979998" cy="3857700"/>
          </a:xfrm>
        </p:spPr>
        <p:txBody>
          <a:bodyPr/>
          <a:lstStyle>
            <a:lvl1pPr>
              <a:defRPr sz="3600" b="1">
                <a:solidFill>
                  <a:schemeClr val="accent2"/>
                </a:solidFill>
              </a:defRPr>
            </a:lvl1pPr>
            <a:lvl2pPr marL="0" indent="0">
              <a:spcBef>
                <a:spcPts val="1800"/>
              </a:spcBef>
              <a:buNone/>
              <a:defRPr sz="1600" b="0"/>
            </a:lvl2pPr>
          </a:lstStyle>
          <a:p>
            <a:pPr lvl="0"/>
            <a:r>
              <a:rPr lang="en-US" noProof="0" dirty="0"/>
              <a:t>Click to edit Master text styles”</a:t>
            </a:r>
          </a:p>
          <a:p>
            <a:pPr lvl="1"/>
            <a:r>
              <a:rPr lang="en-US" noProof="0" dirty="0"/>
              <a:t>Second level</a:t>
            </a:r>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04095909-DC86-4C28-AD6E-431C997D4893}" type="slidenum">
              <a:rPr lang="en-US" noProof="0" smtClean="0"/>
              <a:pPr/>
              <a:t>‹#›</a:t>
            </a:fld>
            <a:endParaRPr lang="en-US" noProof="0"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January 16, 2020</a:t>
            </a:fld>
            <a:endParaRPr lang="en-US" noProof="0" dirty="0"/>
          </a:p>
        </p:txBody>
      </p:sp>
    </p:spTree>
    <p:extLst>
      <p:ext uri="{BB962C8B-B14F-4D97-AF65-F5344CB8AC3E}">
        <p14:creationId xmlns:p14="http://schemas.microsoft.com/office/powerpoint/2010/main" val="3494877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noProof="0"/>
              <a:t>Click to edit Master title style</a:t>
            </a:r>
            <a:endParaRPr lang="en-US" noProof="0" dirty="0"/>
          </a:p>
        </p:txBody>
      </p:sp>
      <p:sp>
        <p:nvSpPr>
          <p:cNvPr id="3" name="Content Placeholder 2"/>
          <p:cNvSpPr>
            <a:spLocks noGrp="1"/>
          </p:cNvSpPr>
          <p:nvPr>
            <p:ph idx="1"/>
          </p:nvPr>
        </p:nvSpPr>
        <p:spPr>
          <a:xfrm>
            <a:off x="623887" y="1792800"/>
            <a:ext cx="5364163" cy="45635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04095909-DC86-4C28-AD6E-431C997D4893}" type="slidenum">
              <a:rPr lang="en-US" noProof="0" smtClean="0"/>
              <a:t>‹#›</a:t>
            </a:fld>
            <a:endParaRPr lang="en-US" noProof="0" dirty="0"/>
          </a:p>
        </p:txBody>
      </p:sp>
      <p:sp>
        <p:nvSpPr>
          <p:cNvPr id="9" name="Text Placeholder 8"/>
          <p:cNvSpPr>
            <a:spLocks noGrp="1"/>
          </p:cNvSpPr>
          <p:nvPr>
            <p:ph type="body" sz="quarter" idx="13"/>
          </p:nvPr>
        </p:nvSpPr>
        <p:spPr>
          <a:xfrm>
            <a:off x="623888" y="928800"/>
            <a:ext cx="9692420" cy="781056"/>
          </a:xfrm>
        </p:spPr>
        <p:txBody>
          <a:bodyPr/>
          <a:lstStyle>
            <a:lvl1pPr>
              <a:defRPr sz="2000" b="1"/>
            </a:lvl1pPr>
          </a:lstStyle>
          <a:p>
            <a:pPr lvl="0"/>
            <a:r>
              <a:rPr lang="en-US" noProof="0"/>
              <a:t>Click to edit Master text styles</a:t>
            </a:r>
          </a:p>
        </p:txBody>
      </p:sp>
      <p:sp>
        <p:nvSpPr>
          <p:cNvPr id="10" name="Content Placeholder 9"/>
          <p:cNvSpPr>
            <a:spLocks noGrp="1"/>
          </p:cNvSpPr>
          <p:nvPr>
            <p:ph sz="quarter" idx="14"/>
          </p:nvPr>
        </p:nvSpPr>
        <p:spPr>
          <a:xfrm>
            <a:off x="6203950" y="1792800"/>
            <a:ext cx="5364163" cy="45889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January 16, 2020</a:t>
            </a:fld>
            <a:endParaRPr lang="en-US" noProof="0" dirty="0"/>
          </a:p>
        </p:txBody>
      </p:sp>
    </p:spTree>
    <p:extLst>
      <p:ext uri="{BB962C8B-B14F-4D97-AF65-F5344CB8AC3E}">
        <p14:creationId xmlns:p14="http://schemas.microsoft.com/office/powerpoint/2010/main" val="3512696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Divider Tit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23888" y="1807200"/>
            <a:ext cx="7529512" cy="1512000"/>
          </a:xfrm>
        </p:spPr>
        <p:txBody>
          <a:bodyPr anchor="b"/>
          <a:lstStyle>
            <a:lvl1pPr>
              <a:defRPr sz="4000">
                <a:solidFill>
                  <a:schemeClr val="tx2"/>
                </a:solidFill>
              </a:defRPr>
            </a:lvl1pPr>
          </a:lstStyle>
          <a:p>
            <a:r>
              <a:rPr lang="en-US" noProof="0"/>
              <a:t>Click to edit Master title style</a:t>
            </a:r>
            <a:endParaRPr lang="en-US" noProof="0" dirty="0"/>
          </a:p>
        </p:txBody>
      </p:sp>
      <p:sp>
        <p:nvSpPr>
          <p:cNvPr id="3" name="Text Placeholder 2"/>
          <p:cNvSpPr>
            <a:spLocks noGrp="1"/>
          </p:cNvSpPr>
          <p:nvPr>
            <p:ph type="body" idx="1"/>
          </p:nvPr>
        </p:nvSpPr>
        <p:spPr>
          <a:xfrm>
            <a:off x="623888" y="3380400"/>
            <a:ext cx="7529512" cy="1500187"/>
          </a:xfrm>
        </p:spPr>
        <p:txBody>
          <a:bodyPr/>
          <a:lstStyle>
            <a:lvl1pPr marL="0" indent="0">
              <a:buNone/>
              <a:defRPr sz="2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04095909-DC86-4C28-AD6E-431C997D4893}" type="slidenum">
              <a:rPr lang="en-US" noProof="0" smtClean="0"/>
              <a:pPr/>
              <a:t>‹#›</a:t>
            </a:fld>
            <a:endParaRPr lang="en-US" noProof="0" dirty="0"/>
          </a:p>
        </p:txBody>
      </p:sp>
      <p:sp>
        <p:nvSpPr>
          <p:cNvPr id="15" name="TextBox 14"/>
          <p:cNvSpPr txBox="1"/>
          <p:nvPr userDrawn="1"/>
        </p:nvSpPr>
        <p:spPr>
          <a:xfrm>
            <a:off x="623887" y="6393421"/>
            <a:ext cx="919163" cy="365125"/>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tab pos="627063" algn="l"/>
              </a:tabLst>
              <a:defRPr/>
            </a:pPr>
            <a:r>
              <a:rPr lang="en-US" sz="800" b="1" noProof="0" dirty="0">
                <a:solidFill>
                  <a:schemeClr val="tx2"/>
                </a:solidFill>
              </a:rPr>
              <a:t>© Finastra  </a:t>
            </a:r>
            <a:r>
              <a:rPr lang="en-US" sz="800" b="0" baseline="0" noProof="0" dirty="0">
                <a:solidFill>
                  <a:schemeClr val="tx2"/>
                </a:solidFill>
              </a:rPr>
              <a:t>|</a:t>
            </a:r>
            <a:endParaRPr lang="en-US" sz="800" b="1" noProof="0" dirty="0">
              <a:solidFill>
                <a:schemeClr val="tx2"/>
              </a:solidFill>
            </a:endParaRPr>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January 16, 2020</a:t>
            </a:fld>
            <a:endParaRPr lang="en-US" noProof="0" dirty="0"/>
          </a:p>
        </p:txBody>
      </p:sp>
    </p:spTree>
    <p:extLst>
      <p:ext uri="{BB962C8B-B14F-4D97-AF65-F5344CB8AC3E}">
        <p14:creationId xmlns:p14="http://schemas.microsoft.com/office/powerpoint/2010/main" val="3223113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noProof="0"/>
              <a:t>Click to edit Master title style</a:t>
            </a:r>
            <a:endParaRPr lang="en-US" noProof="0" dirty="0"/>
          </a:p>
        </p:txBody>
      </p:sp>
      <p:sp>
        <p:nvSpPr>
          <p:cNvPr id="4" name="Footer Placeholder 3"/>
          <p:cNvSpPr>
            <a:spLocks noGrp="1"/>
          </p:cNvSpPr>
          <p:nvPr>
            <p:ph type="ftr" sz="quarter" idx="11"/>
          </p:nvPr>
        </p:nvSpPr>
        <p:spPr/>
        <p:txBody>
          <a:bodyPr/>
          <a:lstStyle/>
          <a:p>
            <a:endParaRPr lang="en-US" noProof="0" dirty="0"/>
          </a:p>
        </p:txBody>
      </p:sp>
      <p:sp>
        <p:nvSpPr>
          <p:cNvPr id="5" name="Slide Number Placeholder 4"/>
          <p:cNvSpPr>
            <a:spLocks noGrp="1"/>
          </p:cNvSpPr>
          <p:nvPr>
            <p:ph type="sldNum" sz="quarter" idx="12"/>
          </p:nvPr>
        </p:nvSpPr>
        <p:spPr/>
        <p:txBody>
          <a:bodyPr/>
          <a:lstStyle/>
          <a:p>
            <a:fld id="{04095909-DC86-4C28-AD6E-431C997D4893}" type="slidenum">
              <a:rPr lang="en-US" noProof="0" smtClean="0"/>
              <a:t>‹#›</a:t>
            </a:fld>
            <a:endParaRPr lang="en-US" noProof="0" dirty="0"/>
          </a:p>
        </p:txBody>
      </p:sp>
      <p:sp>
        <p:nvSpPr>
          <p:cNvPr id="7"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January 16, 2020</a:t>
            </a:fld>
            <a:endParaRPr lang="en-US" noProof="0" dirty="0"/>
          </a:p>
        </p:txBody>
      </p:sp>
    </p:spTree>
    <p:extLst>
      <p:ext uri="{BB962C8B-B14F-4D97-AF65-F5344CB8AC3E}">
        <p14:creationId xmlns:p14="http://schemas.microsoft.com/office/powerpoint/2010/main" val="3188223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ooter Placeholder 2"/>
          <p:cNvSpPr>
            <a:spLocks noGrp="1"/>
          </p:cNvSpPr>
          <p:nvPr>
            <p:ph type="ftr" sz="quarter" idx="11"/>
          </p:nvPr>
        </p:nvSpPr>
        <p:spPr/>
        <p:txBody>
          <a:bodyPr/>
          <a:lstStyle/>
          <a:p>
            <a:endParaRPr lang="en-US" noProof="0" dirty="0"/>
          </a:p>
        </p:txBody>
      </p:sp>
      <p:sp>
        <p:nvSpPr>
          <p:cNvPr id="4" name="Slide Number Placeholder 3"/>
          <p:cNvSpPr>
            <a:spLocks noGrp="1"/>
          </p:cNvSpPr>
          <p:nvPr>
            <p:ph type="sldNum" sz="quarter" idx="12"/>
          </p:nvPr>
        </p:nvSpPr>
        <p:spPr/>
        <p:txBody>
          <a:bodyPr/>
          <a:lstStyle/>
          <a:p>
            <a:fld id="{04095909-DC86-4C28-AD6E-431C997D4893}" type="slidenum">
              <a:rPr lang="en-US" noProof="0" smtClean="0"/>
              <a:t>‹#›</a:t>
            </a:fld>
            <a:endParaRPr lang="en-US" noProof="0" dirty="0"/>
          </a:p>
        </p:txBody>
      </p:sp>
      <p:sp>
        <p:nvSpPr>
          <p:cNvPr id="7"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January 16, 2020</a:t>
            </a:fld>
            <a:endParaRPr lang="en-US" noProof="0" dirty="0"/>
          </a:p>
        </p:txBody>
      </p:sp>
    </p:spTree>
    <p:extLst>
      <p:ext uri="{BB962C8B-B14F-4D97-AF65-F5344CB8AC3E}">
        <p14:creationId xmlns:p14="http://schemas.microsoft.com/office/powerpoint/2010/main" val="1349657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00441" y="1807200"/>
            <a:ext cx="4252913" cy="1512000"/>
          </a:xfrm>
        </p:spPr>
        <p:txBody>
          <a:bodyPr anchor="b" anchorCtr="0"/>
          <a:lstStyle>
            <a:lvl1pPr algn="l">
              <a:defRPr sz="5400" cap="none" baseline="0"/>
            </a:lvl1pPr>
          </a:lstStyle>
          <a:p>
            <a:r>
              <a:rPr lang="en-US" noProof="0" dirty="0"/>
              <a:t>Thank you</a:t>
            </a:r>
          </a:p>
        </p:txBody>
      </p:sp>
      <p:sp>
        <p:nvSpPr>
          <p:cNvPr id="3" name="Subtitle 2"/>
          <p:cNvSpPr>
            <a:spLocks noGrp="1"/>
          </p:cNvSpPr>
          <p:nvPr>
            <p:ph type="subTitle" idx="1"/>
          </p:nvPr>
        </p:nvSpPr>
        <p:spPr>
          <a:xfrm>
            <a:off x="623887" y="3541519"/>
            <a:ext cx="4252913" cy="706993"/>
          </a:xfrm>
        </p:spPr>
        <p:txBody>
          <a:bodyPr/>
          <a:lstStyle>
            <a:lvl1pPr marL="0" indent="0" algn="l">
              <a:spcBef>
                <a:spcPts val="0"/>
              </a:spcBef>
              <a:buNone/>
              <a:defRPr sz="20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7" name="Text Placeholder 6"/>
          <p:cNvSpPr>
            <a:spLocks noGrp="1"/>
          </p:cNvSpPr>
          <p:nvPr>
            <p:ph type="body" sz="quarter" idx="11"/>
          </p:nvPr>
        </p:nvSpPr>
        <p:spPr>
          <a:xfrm>
            <a:off x="623888" y="4248512"/>
            <a:ext cx="4252912" cy="351480"/>
          </a:xfrm>
        </p:spPr>
        <p:txBody>
          <a:bodyPr/>
          <a:lstStyle>
            <a:lvl1pPr>
              <a:defRPr>
                <a:solidFill>
                  <a:schemeClr val="accent1"/>
                </a:solidFill>
              </a:defRPr>
            </a:lvl1pPr>
          </a:lstStyle>
          <a:p>
            <a:pPr lvl="0"/>
            <a:r>
              <a:rPr lang="en-US" noProof="0"/>
              <a:t>Click to edit Master text styles</a:t>
            </a:r>
          </a:p>
        </p:txBody>
      </p:sp>
      <p:grpSp>
        <p:nvGrpSpPr>
          <p:cNvPr id="20" name="Group 19"/>
          <p:cNvGrpSpPr/>
          <p:nvPr userDrawn="1"/>
        </p:nvGrpSpPr>
        <p:grpSpPr>
          <a:xfrm>
            <a:off x="623888" y="4955505"/>
            <a:ext cx="2781390" cy="1426245"/>
            <a:chOff x="623888" y="4955505"/>
            <a:chExt cx="2781390" cy="1426245"/>
          </a:xfrm>
        </p:grpSpPr>
        <p:sp>
          <p:nvSpPr>
            <p:cNvPr id="5" name="TextBox 4"/>
            <p:cNvSpPr txBox="1"/>
            <p:nvPr userDrawn="1"/>
          </p:nvSpPr>
          <p:spPr>
            <a:xfrm>
              <a:off x="978056" y="4973216"/>
              <a:ext cx="2427222" cy="1408534"/>
            </a:xfrm>
            <a:prstGeom prst="rect">
              <a:avLst/>
            </a:prstGeom>
            <a:noFill/>
          </p:spPr>
          <p:txBody>
            <a:bodyPr wrap="square" lIns="0" tIns="0" rIns="0" bIns="0" rtlCol="0">
              <a:noAutofit/>
            </a:bodyPr>
            <a:lstStyle/>
            <a:p>
              <a:pPr>
                <a:spcBef>
                  <a:spcPts val="1500"/>
                </a:spcBef>
              </a:pPr>
              <a:r>
                <a:rPr lang="en-US" sz="1400" noProof="0" dirty="0">
                  <a:solidFill>
                    <a:schemeClr val="tx2"/>
                  </a:solidFill>
                </a:rPr>
                <a:t>@FinastraFS</a:t>
              </a:r>
            </a:p>
            <a:p>
              <a:pPr>
                <a:spcBef>
                  <a:spcPts val="1500"/>
                </a:spcBef>
              </a:pPr>
              <a:r>
                <a:rPr lang="en-US" sz="1400" noProof="0" dirty="0">
                  <a:solidFill>
                    <a:schemeClr val="tx2"/>
                  </a:solidFill>
                </a:rPr>
                <a:t>Finastra</a:t>
              </a:r>
              <a:r>
                <a:rPr lang="en-US" sz="1400" baseline="0" noProof="0" dirty="0">
                  <a:solidFill>
                    <a:schemeClr val="tx2"/>
                  </a:solidFill>
                </a:rPr>
                <a:t> LinkedIn</a:t>
              </a:r>
            </a:p>
            <a:p>
              <a:pPr>
                <a:spcBef>
                  <a:spcPts val="1500"/>
                </a:spcBef>
              </a:pPr>
              <a:r>
                <a:rPr lang="en-US" sz="1400" baseline="0" noProof="0" dirty="0">
                  <a:solidFill>
                    <a:schemeClr val="tx2"/>
                  </a:solidFill>
                </a:rPr>
                <a:t>Finastra YouTube</a:t>
              </a:r>
              <a:endParaRPr lang="en-US" sz="1400" noProof="0" dirty="0">
                <a:solidFill>
                  <a:schemeClr val="tx2"/>
                </a:solidFill>
              </a:endParaRPr>
            </a:p>
          </p:txBody>
        </p:sp>
        <p:grpSp>
          <p:nvGrpSpPr>
            <p:cNvPr id="18" name="Group 17"/>
            <p:cNvGrpSpPr/>
            <p:nvPr userDrawn="1"/>
          </p:nvGrpSpPr>
          <p:grpSpPr>
            <a:xfrm>
              <a:off x="623888" y="4955505"/>
              <a:ext cx="289249" cy="289249"/>
              <a:chOff x="623888" y="4955505"/>
              <a:chExt cx="289249" cy="289249"/>
            </a:xfrm>
          </p:grpSpPr>
          <p:sp>
            <p:nvSpPr>
              <p:cNvPr id="8" name="Oval 7"/>
              <p:cNvSpPr/>
              <p:nvPr userDrawn="1"/>
            </p:nvSpPr>
            <p:spPr>
              <a:xfrm>
                <a:off x="623888" y="4955505"/>
                <a:ext cx="289249" cy="2892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9" name="Picture 8"/>
              <p:cNvPicPr>
                <a:picLocks noChangeAspect="1"/>
              </p:cNvPicPr>
              <p:nvPr userDrawn="1"/>
            </p:nvPicPr>
            <p:blipFill>
              <a:blip r:embed="rId3"/>
              <a:stretch>
                <a:fillRect/>
              </a:stretch>
            </p:blipFill>
            <p:spPr>
              <a:xfrm>
                <a:off x="658864" y="5021597"/>
                <a:ext cx="224057" cy="157063"/>
              </a:xfrm>
              <a:prstGeom prst="rect">
                <a:avLst/>
              </a:prstGeom>
            </p:spPr>
          </p:pic>
        </p:grpSp>
        <p:grpSp>
          <p:nvGrpSpPr>
            <p:cNvPr id="19" name="Group 18"/>
            <p:cNvGrpSpPr/>
            <p:nvPr userDrawn="1"/>
          </p:nvGrpSpPr>
          <p:grpSpPr>
            <a:xfrm>
              <a:off x="623888" y="5352082"/>
              <a:ext cx="289249" cy="289249"/>
              <a:chOff x="623888" y="5352082"/>
              <a:chExt cx="289249" cy="289249"/>
            </a:xfrm>
          </p:grpSpPr>
          <p:sp>
            <p:nvSpPr>
              <p:cNvPr id="11" name="Oval 10"/>
              <p:cNvSpPr/>
              <p:nvPr userDrawn="1"/>
            </p:nvSpPr>
            <p:spPr>
              <a:xfrm>
                <a:off x="623888" y="5352082"/>
                <a:ext cx="289249" cy="2892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0" name="Picture 9"/>
              <p:cNvPicPr>
                <a:picLocks noChangeAspect="1"/>
              </p:cNvPicPr>
              <p:nvPr userDrawn="1"/>
            </p:nvPicPr>
            <p:blipFill>
              <a:blip r:embed="rId4"/>
              <a:stretch>
                <a:fillRect/>
              </a:stretch>
            </p:blipFill>
            <p:spPr>
              <a:xfrm>
                <a:off x="694964" y="5405276"/>
                <a:ext cx="155034" cy="155034"/>
              </a:xfrm>
              <a:prstGeom prst="rect">
                <a:avLst/>
              </a:prstGeom>
            </p:spPr>
          </p:pic>
        </p:grpSp>
        <p:grpSp>
          <p:nvGrpSpPr>
            <p:cNvPr id="17" name="Group 16"/>
            <p:cNvGrpSpPr/>
            <p:nvPr userDrawn="1"/>
          </p:nvGrpSpPr>
          <p:grpSpPr>
            <a:xfrm>
              <a:off x="623888" y="5752692"/>
              <a:ext cx="289249" cy="289249"/>
              <a:chOff x="623888" y="5752692"/>
              <a:chExt cx="289249" cy="289249"/>
            </a:xfrm>
          </p:grpSpPr>
          <p:sp>
            <p:nvSpPr>
              <p:cNvPr id="15" name="Oval 14"/>
              <p:cNvSpPr/>
              <p:nvPr userDrawn="1"/>
            </p:nvSpPr>
            <p:spPr>
              <a:xfrm>
                <a:off x="623888" y="5752692"/>
                <a:ext cx="289249" cy="2892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85500" y="5793581"/>
                <a:ext cx="167706" cy="194467"/>
              </a:xfrm>
              <a:prstGeom prst="rect">
                <a:avLst/>
              </a:prstGeom>
            </p:spPr>
          </p:pic>
        </p:grpSp>
      </p:grpSp>
    </p:spTree>
    <p:extLst>
      <p:ext uri="{BB962C8B-B14F-4D97-AF65-F5344CB8AC3E}">
        <p14:creationId xmlns:p14="http://schemas.microsoft.com/office/powerpoint/2010/main" val="1539685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3888" y="175846"/>
            <a:ext cx="9692420" cy="668216"/>
          </a:xfrm>
          <a:prstGeom prst="rect">
            <a:avLst/>
          </a:prstGeom>
        </p:spPr>
        <p:txBody>
          <a:bodyPr vert="horz" lIns="0" tIns="0" rIns="0" bIns="0" rtlCol="0" anchor="b"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23887" y="1793631"/>
            <a:ext cx="9692421" cy="4562720"/>
          </a:xfrm>
          <a:prstGeom prst="rect">
            <a:avLst/>
          </a:prstGeom>
        </p:spPr>
        <p:txBody>
          <a:bodyPr vert="horz" lIns="0" tIns="0" rIns="0" bIns="0" rtlCol="0" anchor="t" anchorCtr="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p:cNvSpPr>
            <a:spLocks noGrp="1"/>
          </p:cNvSpPr>
          <p:nvPr>
            <p:ph type="ftr" sz="quarter" idx="3"/>
          </p:nvPr>
        </p:nvSpPr>
        <p:spPr>
          <a:xfrm>
            <a:off x="4038600" y="6393421"/>
            <a:ext cx="4114800" cy="365125"/>
          </a:xfrm>
          <a:prstGeom prst="rect">
            <a:avLst/>
          </a:prstGeom>
        </p:spPr>
        <p:txBody>
          <a:bodyPr vert="horz" lIns="0" tIns="0" rIns="0" bIns="0" rtlCol="0" anchor="ctr" anchorCtr="0"/>
          <a:lstStyle>
            <a:lvl1pPr algn="ctr">
              <a:defRPr sz="800">
                <a:solidFill>
                  <a:schemeClr val="tx2"/>
                </a:solidFill>
              </a:defRPr>
            </a:lvl1pPr>
          </a:lstStyle>
          <a:p>
            <a:endParaRPr lang="en-US" noProof="0" dirty="0"/>
          </a:p>
        </p:txBody>
      </p:sp>
      <p:sp>
        <p:nvSpPr>
          <p:cNvPr id="6" name="Slide Number Placeholder 5"/>
          <p:cNvSpPr>
            <a:spLocks noGrp="1"/>
          </p:cNvSpPr>
          <p:nvPr>
            <p:ph type="sldNum" sz="quarter" idx="4"/>
          </p:nvPr>
        </p:nvSpPr>
        <p:spPr>
          <a:xfrm>
            <a:off x="11070431" y="6393421"/>
            <a:ext cx="497682" cy="365125"/>
          </a:xfrm>
          <a:prstGeom prst="rect">
            <a:avLst/>
          </a:prstGeom>
        </p:spPr>
        <p:txBody>
          <a:bodyPr vert="horz" lIns="0" tIns="0" rIns="0" bIns="0" rtlCol="0" anchor="ctr" anchorCtr="0"/>
          <a:lstStyle>
            <a:lvl1pPr algn="r">
              <a:defRPr sz="800">
                <a:solidFill>
                  <a:schemeClr val="tx2"/>
                </a:solidFill>
              </a:defRPr>
            </a:lvl1pPr>
          </a:lstStyle>
          <a:p>
            <a:fld id="{04095909-DC86-4C28-AD6E-431C997D4893}" type="slidenum">
              <a:rPr lang="en-US" noProof="0" smtClean="0"/>
              <a:pPr/>
              <a:t>‹#›</a:t>
            </a:fld>
            <a:endParaRPr lang="en-US" noProof="0" dirty="0"/>
          </a:p>
        </p:txBody>
      </p:sp>
      <p:sp>
        <p:nvSpPr>
          <p:cNvPr id="10"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January 16, 2020</a:t>
            </a:fld>
            <a:endParaRPr lang="en-US" noProof="0" dirty="0"/>
          </a:p>
        </p:txBody>
      </p:sp>
      <p:sp>
        <p:nvSpPr>
          <p:cNvPr id="12" name="TextBox 11"/>
          <p:cNvSpPr txBox="1"/>
          <p:nvPr userDrawn="1"/>
        </p:nvSpPr>
        <p:spPr>
          <a:xfrm>
            <a:off x="623887" y="6393421"/>
            <a:ext cx="919163" cy="365125"/>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tab pos="627063" algn="l"/>
              </a:tabLst>
              <a:defRPr/>
            </a:pPr>
            <a:r>
              <a:rPr lang="en-US" sz="800" b="1" noProof="0" dirty="0">
                <a:solidFill>
                  <a:schemeClr val="tx2"/>
                </a:solidFill>
              </a:rPr>
              <a:t>© Finastra  </a:t>
            </a:r>
            <a:r>
              <a:rPr lang="en-US" sz="800" b="0" baseline="0" noProof="0" dirty="0">
                <a:solidFill>
                  <a:schemeClr val="tx2"/>
                </a:solidFill>
              </a:rPr>
              <a:t>|</a:t>
            </a:r>
            <a:endParaRPr lang="en-US" sz="800" b="1" noProof="0" dirty="0">
              <a:solidFill>
                <a:schemeClr val="tx2"/>
              </a:solidFill>
            </a:endParaRPr>
          </a:p>
        </p:txBody>
      </p:sp>
    </p:spTree>
    <p:extLst>
      <p:ext uri="{BB962C8B-B14F-4D97-AF65-F5344CB8AC3E}">
        <p14:creationId xmlns:p14="http://schemas.microsoft.com/office/powerpoint/2010/main" val="166582118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2" r:id="rId4"/>
    <p:sldLayoutId id="2147483661" r:id="rId5"/>
    <p:sldLayoutId id="2147483651" r:id="rId6"/>
    <p:sldLayoutId id="2147483654" r:id="rId7"/>
    <p:sldLayoutId id="2147483655" r:id="rId8"/>
    <p:sldLayoutId id="2147483665" r:id="rId9"/>
  </p:sldLayoutIdLst>
  <p:hf hdr="0" ftr="0"/>
  <p:txStyles>
    <p:titleStyle>
      <a:lvl1pPr algn="l" defTabSz="914400" rtl="0" eaLnBrk="1" latinLnBrk="0" hangingPunct="1">
        <a:lnSpc>
          <a:spcPct val="80000"/>
        </a:lnSpc>
        <a:spcBef>
          <a:spcPct val="0"/>
        </a:spcBef>
        <a:buNone/>
        <a:defRPr sz="2400" b="1" kern="1200" cap="all"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200"/>
        </a:spcBef>
        <a:buFont typeface="Arial" panose="020B0604020202020204" pitchFamily="34" charset="0"/>
        <a:buNone/>
        <a:defRPr sz="1800" kern="1200">
          <a:solidFill>
            <a:schemeClr val="tx2"/>
          </a:solidFill>
          <a:latin typeface="+mn-lt"/>
          <a:ea typeface="+mn-ea"/>
          <a:cs typeface="+mn-cs"/>
        </a:defRPr>
      </a:lvl1pPr>
      <a:lvl2pPr marL="165100" indent="-165100" algn="l" defTabSz="914400" rtl="0" eaLnBrk="1" latinLnBrk="0" hangingPunct="1">
        <a:lnSpc>
          <a:spcPct val="90000"/>
        </a:lnSpc>
        <a:spcBef>
          <a:spcPts val="600"/>
        </a:spcBef>
        <a:buClr>
          <a:schemeClr val="tx2"/>
        </a:buClr>
        <a:buFont typeface="Arial" panose="020B0604020202020204" pitchFamily="34" charset="0"/>
        <a:buChar char="•"/>
        <a:defRPr sz="1600" kern="1200">
          <a:solidFill>
            <a:schemeClr val="tx2"/>
          </a:solidFill>
          <a:latin typeface="+mn-lt"/>
          <a:ea typeface="+mn-ea"/>
          <a:cs typeface="+mn-cs"/>
        </a:defRPr>
      </a:lvl2pPr>
      <a:lvl3pPr marL="395288" indent="-15875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2"/>
          </a:solidFill>
          <a:latin typeface="+mn-lt"/>
          <a:ea typeface="+mn-ea"/>
          <a:cs typeface="+mn-cs"/>
        </a:defRPr>
      </a:lvl3pPr>
      <a:lvl4pPr marL="587375" indent="-144463" algn="l" defTabSz="914400" rtl="0" eaLnBrk="1" latinLnBrk="0" hangingPunct="1">
        <a:lnSpc>
          <a:spcPct val="90000"/>
        </a:lnSpc>
        <a:spcBef>
          <a:spcPts val="300"/>
        </a:spcBef>
        <a:buClr>
          <a:schemeClr val="tx2"/>
        </a:buClr>
        <a:buFont typeface="Arial" panose="020B0604020202020204" pitchFamily="34" charset="0"/>
        <a:buChar char="•"/>
        <a:defRPr sz="1200" kern="1200">
          <a:solidFill>
            <a:schemeClr val="tx2"/>
          </a:solidFill>
          <a:latin typeface="+mn-lt"/>
          <a:ea typeface="+mn-ea"/>
          <a:cs typeface="+mn-cs"/>
        </a:defRPr>
      </a:lvl4pPr>
      <a:lvl5pPr marL="766763" indent="-153988" algn="l" defTabSz="914400" rtl="0" eaLnBrk="1" latinLnBrk="0" hangingPunct="1">
        <a:lnSpc>
          <a:spcPct val="90000"/>
        </a:lnSpc>
        <a:spcBef>
          <a:spcPts val="300"/>
        </a:spcBef>
        <a:buClr>
          <a:schemeClr val="tx2"/>
        </a:buClr>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72" userDrawn="1">
          <p15:clr>
            <a:srgbClr val="F26B43"/>
          </p15:clr>
        </p15:guide>
        <p15:guide id="2" pos="393" userDrawn="1">
          <p15:clr>
            <a:srgbClr val="F26B43"/>
          </p15:clr>
        </p15:guide>
        <p15:guide id="3" pos="7287" userDrawn="1">
          <p15:clr>
            <a:srgbClr val="F26B43"/>
          </p15:clr>
        </p15:guide>
        <p15:guide id="4" orient="horz" pos="4020" userDrawn="1">
          <p15:clr>
            <a:srgbClr val="F26B43"/>
          </p15:clr>
        </p15:guide>
        <p15:guide id="5" orient="horz" pos="1139" userDrawn="1">
          <p15:clr>
            <a:srgbClr val="F26B43"/>
          </p15:clr>
        </p15:guide>
        <p15:guide id="6" orient="horz" pos="482" userDrawn="1">
          <p15:clr>
            <a:srgbClr val="F26B43"/>
          </p15:clr>
        </p15:guide>
        <p15:guide id="7" pos="390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antongeorgescu/machine-learning-documentation"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Support Vector Machine</a:t>
            </a:r>
          </a:p>
        </p:txBody>
      </p:sp>
      <p:sp>
        <p:nvSpPr>
          <p:cNvPr id="5" name="Subtitle 4"/>
          <p:cNvSpPr>
            <a:spLocks noGrp="1"/>
          </p:cNvSpPr>
          <p:nvPr>
            <p:ph type="subTitle" idx="1"/>
          </p:nvPr>
        </p:nvSpPr>
        <p:spPr/>
        <p:txBody>
          <a:bodyPr/>
          <a:lstStyle/>
          <a:p>
            <a:r>
              <a:rPr lang="en-US" dirty="0"/>
              <a:t>A review of its theoretical foundation and a practical use case</a:t>
            </a:r>
          </a:p>
        </p:txBody>
      </p:sp>
      <p:sp>
        <p:nvSpPr>
          <p:cNvPr id="6" name="Text Placeholder 5"/>
          <p:cNvSpPr>
            <a:spLocks noGrp="1"/>
          </p:cNvSpPr>
          <p:nvPr>
            <p:ph type="body" sz="quarter" idx="10"/>
          </p:nvPr>
        </p:nvSpPr>
        <p:spPr/>
        <p:txBody>
          <a:bodyPr/>
          <a:lstStyle/>
          <a:p>
            <a:r>
              <a:rPr lang="en-US" dirty="0"/>
              <a:t>Anton Georgescu</a:t>
            </a:r>
          </a:p>
          <a:p>
            <a:r>
              <a:rPr lang="en-US" dirty="0"/>
              <a:t>Principal Product Architect, TEMS</a:t>
            </a:r>
          </a:p>
          <a:p>
            <a:pPr lvl="1"/>
            <a:r>
              <a:rPr lang="en-US" dirty="0"/>
              <a:t>January 2020</a:t>
            </a:r>
          </a:p>
        </p:txBody>
      </p:sp>
    </p:spTree>
    <p:extLst>
      <p:ext uri="{BB962C8B-B14F-4D97-AF65-F5344CB8AC3E}">
        <p14:creationId xmlns:p14="http://schemas.microsoft.com/office/powerpoint/2010/main" val="8299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and Kernel Functions (cont’d)</a:t>
            </a:r>
          </a:p>
        </p:txBody>
      </p:sp>
      <p:sp>
        <p:nvSpPr>
          <p:cNvPr id="3" name="Content Placeholder 2"/>
          <p:cNvSpPr>
            <a:spLocks noGrp="1"/>
          </p:cNvSpPr>
          <p:nvPr>
            <p:ph idx="1"/>
          </p:nvPr>
        </p:nvSpPr>
        <p:spPr>
          <a:xfrm>
            <a:off x="623888" y="1170037"/>
            <a:ext cx="10553689" cy="3608780"/>
          </a:xfrm>
        </p:spPr>
        <p:txBody>
          <a:bodyPr/>
          <a:lstStyle/>
          <a:p>
            <a:r>
              <a:rPr lang="en-US" b="1" dirty="0"/>
              <a:t>RBF  </a:t>
            </a:r>
            <a:r>
              <a:rPr lang="en-US" dirty="0"/>
              <a:t>is</a:t>
            </a:r>
            <a:r>
              <a:rPr lang="en-US" b="1" dirty="0"/>
              <a:t> t</a:t>
            </a:r>
            <a:r>
              <a:rPr lang="en-US" dirty="0"/>
              <a:t>he most used type of kernel function </a:t>
            </a:r>
          </a:p>
          <a:p>
            <a:pPr marL="708025" lvl="3" indent="-285750">
              <a:buFont typeface="Wingdings" panose="05000000000000000000" pitchFamily="2" charset="2"/>
              <a:buChar char="§"/>
            </a:pPr>
            <a:r>
              <a:rPr lang="en-US" sz="1800" dirty="0"/>
              <a:t>RBF has localized and finite response along the entire x-axis.</a:t>
            </a:r>
          </a:p>
          <a:p>
            <a:endParaRPr lang="en-US" b="1" dirty="0"/>
          </a:p>
          <a:p>
            <a:r>
              <a:rPr lang="en-US" b="1" dirty="0"/>
              <a:t>Linear </a:t>
            </a:r>
            <a:r>
              <a:rPr lang="en-US" dirty="0"/>
              <a:t>splines kernel in one-dimension is another popular kernel function.</a:t>
            </a:r>
          </a:p>
          <a:p>
            <a:pPr lvl="3">
              <a:buFont typeface="Wingdings" panose="05000000000000000000" pitchFamily="2" charset="2"/>
              <a:buChar char="§"/>
            </a:pPr>
            <a:r>
              <a:rPr lang="en-US" sz="1800" dirty="0"/>
              <a:t>It is useful when dealing with large sparse data vectors. </a:t>
            </a:r>
          </a:p>
          <a:p>
            <a:pPr lvl="3">
              <a:buFont typeface="Wingdings" panose="05000000000000000000" pitchFamily="2" charset="2"/>
              <a:buChar char="§"/>
            </a:pPr>
            <a:r>
              <a:rPr lang="en-US" sz="1800" dirty="0"/>
              <a:t>It is often used in text categorization. </a:t>
            </a:r>
          </a:p>
          <a:p>
            <a:pPr lvl="3">
              <a:buFont typeface="Wingdings" panose="05000000000000000000" pitchFamily="2" charset="2"/>
              <a:buChar char="§"/>
            </a:pPr>
            <a:r>
              <a:rPr lang="en-US" sz="1800" dirty="0"/>
              <a:t>The splines kernel also performs well in regression problems.</a:t>
            </a:r>
          </a:p>
          <a:p>
            <a:pPr marL="0" lvl="1" indent="0">
              <a:buNone/>
            </a:pPr>
            <a:endParaRPr lang="en-US" sz="2000" dirty="0"/>
          </a:p>
          <a:p>
            <a:pPr marL="0" lvl="1" indent="0">
              <a:buNone/>
            </a:pPr>
            <a:r>
              <a:rPr lang="en-US" sz="2000" dirty="0"/>
              <a:t>In our Demo later on we will use both these kernel functions</a:t>
            </a:r>
          </a:p>
          <a:p>
            <a:pPr lvl="3">
              <a:buFont typeface="Wingdings" panose="05000000000000000000" pitchFamily="2" charset="2"/>
              <a:buChar char="§"/>
            </a:pPr>
            <a:endParaRPr lang="en-US" sz="1800" dirty="0"/>
          </a:p>
          <a:p>
            <a:endParaRPr lang="en-US" dirty="0"/>
          </a:p>
          <a:p>
            <a:endParaRPr lang="en-US"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10</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sp>
        <p:nvSpPr>
          <p:cNvPr id="9" name="TextBox 8">
            <a:extLst>
              <a:ext uri="{FF2B5EF4-FFF2-40B4-BE49-F238E27FC236}">
                <a16:creationId xmlns:a16="http://schemas.microsoft.com/office/drawing/2014/main" id="{2CBA80C8-3E7C-4872-A2B1-33D1AC89096D}"/>
              </a:ext>
            </a:extLst>
          </p:cNvPr>
          <p:cNvSpPr txBox="1"/>
          <p:nvPr/>
        </p:nvSpPr>
        <p:spPr>
          <a:xfrm>
            <a:off x="5638800" y="2974427"/>
            <a:ext cx="914400" cy="914400"/>
          </a:xfrm>
          <a:prstGeom prst="rect">
            <a:avLst/>
          </a:prstGeom>
          <a:noFill/>
        </p:spPr>
        <p:txBody>
          <a:bodyPr wrap="square" lIns="0" tIns="0" rIns="0" bIns="0" rtlCol="0">
            <a:noAutofit/>
          </a:bodyPr>
          <a:lstStyle/>
          <a:p>
            <a:endParaRPr lang="en-US" dirty="0" err="1">
              <a:solidFill>
                <a:schemeClr val="tx2"/>
              </a:solidFill>
            </a:endParaRPr>
          </a:p>
        </p:txBody>
      </p:sp>
    </p:spTree>
    <p:extLst>
      <p:ext uri="{BB962C8B-B14F-4D97-AF65-F5344CB8AC3E}">
        <p14:creationId xmlns:p14="http://schemas.microsoft.com/office/powerpoint/2010/main" val="147538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SVM Parameters</a:t>
            </a:r>
          </a:p>
        </p:txBody>
      </p:sp>
      <p:sp>
        <p:nvSpPr>
          <p:cNvPr id="3" name="Content Placeholder 2"/>
          <p:cNvSpPr>
            <a:spLocks noGrp="1"/>
          </p:cNvSpPr>
          <p:nvPr>
            <p:ph idx="1"/>
          </p:nvPr>
        </p:nvSpPr>
        <p:spPr>
          <a:xfrm>
            <a:off x="623888" y="1170037"/>
            <a:ext cx="10553689" cy="3608780"/>
          </a:xfrm>
        </p:spPr>
        <p:txBody>
          <a:bodyPr/>
          <a:lstStyle/>
          <a:p>
            <a:r>
              <a:rPr lang="en-US" dirty="0"/>
              <a:t>Parameters are arguments that you pass when you create your classifier. Following are the important parameters for SVM:</a:t>
            </a:r>
          </a:p>
          <a:p>
            <a:r>
              <a:rPr lang="en-US" dirty="0"/>
              <a:t>C</a:t>
            </a:r>
          </a:p>
          <a:p>
            <a:pPr>
              <a:lnSpc>
                <a:spcPct val="100000"/>
              </a:lnSpc>
              <a:spcBef>
                <a:spcPts val="0"/>
              </a:spcBef>
            </a:pPr>
            <a:r>
              <a:rPr lang="en-US" dirty="0"/>
              <a:t>Also called “regularization parameter”</a:t>
            </a:r>
          </a:p>
          <a:p>
            <a:pPr>
              <a:lnSpc>
                <a:spcPct val="100000"/>
              </a:lnSpc>
              <a:spcBef>
                <a:spcPts val="0"/>
              </a:spcBef>
            </a:pPr>
            <a:r>
              <a:rPr lang="en-US" dirty="0"/>
              <a:t>It controls the trade off between smooth decision boundary and classifying training points correctly. </a:t>
            </a:r>
          </a:p>
          <a:p>
            <a:pPr>
              <a:lnSpc>
                <a:spcPct val="100000"/>
              </a:lnSpc>
              <a:spcBef>
                <a:spcPts val="0"/>
              </a:spcBef>
            </a:pPr>
            <a:r>
              <a:rPr lang="en-US" dirty="0"/>
              <a:t>A large value of C means you will get more training points correctly.</a:t>
            </a:r>
          </a:p>
          <a:p>
            <a:pPr>
              <a:lnSpc>
                <a:spcPct val="100000"/>
              </a:lnSpc>
              <a:spcBef>
                <a:spcPts val="0"/>
              </a:spcBef>
            </a:pPr>
            <a:endParaRPr lang="en-US" dirty="0"/>
          </a:p>
          <a:p>
            <a:pPr>
              <a:lnSpc>
                <a:spcPct val="100000"/>
              </a:lnSpc>
              <a:spcBef>
                <a:spcPts val="0"/>
              </a:spcBef>
            </a:pPr>
            <a:r>
              <a:rPr lang="en-US" dirty="0"/>
              <a:t>Gamma</a:t>
            </a:r>
          </a:p>
          <a:p>
            <a:pPr>
              <a:lnSpc>
                <a:spcPct val="100000"/>
              </a:lnSpc>
              <a:spcBef>
                <a:spcPts val="0"/>
              </a:spcBef>
            </a:pPr>
            <a:r>
              <a:rPr lang="en-US" dirty="0"/>
              <a:t>It defines how far the influence of a single training example reaches. If it has a low value it means that every point has a far reach and conversely high value of gamma means that every point has close reach.</a:t>
            </a:r>
          </a:p>
          <a:p>
            <a:pPr>
              <a:lnSpc>
                <a:spcPct val="100000"/>
              </a:lnSpc>
              <a:spcBef>
                <a:spcPts val="0"/>
              </a:spcBef>
            </a:pPr>
            <a:endParaRPr lang="en-US" dirty="0"/>
          </a:p>
          <a:p>
            <a:pPr marL="285750" indent="-285750">
              <a:buFont typeface="Wingdings" panose="05000000000000000000" pitchFamily="2" charset="2"/>
              <a:buChar char="Ø"/>
            </a:pPr>
            <a:endParaRPr lang="en-US" sz="1800" dirty="0"/>
          </a:p>
          <a:p>
            <a:endParaRPr lang="en-US" dirty="0"/>
          </a:p>
          <a:p>
            <a:endParaRPr lang="en-US"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11</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sp>
        <p:nvSpPr>
          <p:cNvPr id="9" name="TextBox 8">
            <a:extLst>
              <a:ext uri="{FF2B5EF4-FFF2-40B4-BE49-F238E27FC236}">
                <a16:creationId xmlns:a16="http://schemas.microsoft.com/office/drawing/2014/main" id="{2CBA80C8-3E7C-4872-A2B1-33D1AC89096D}"/>
              </a:ext>
            </a:extLst>
          </p:cNvPr>
          <p:cNvSpPr txBox="1"/>
          <p:nvPr/>
        </p:nvSpPr>
        <p:spPr>
          <a:xfrm>
            <a:off x="5638800" y="2974427"/>
            <a:ext cx="914400" cy="914400"/>
          </a:xfrm>
          <a:prstGeom prst="rect">
            <a:avLst/>
          </a:prstGeom>
          <a:noFill/>
        </p:spPr>
        <p:txBody>
          <a:bodyPr wrap="square" lIns="0" tIns="0" rIns="0" bIns="0" rtlCol="0">
            <a:noAutofit/>
          </a:bodyPr>
          <a:lstStyle/>
          <a:p>
            <a:endParaRPr lang="en-US" dirty="0" err="1">
              <a:solidFill>
                <a:schemeClr val="tx2"/>
              </a:solidFill>
            </a:endParaRPr>
          </a:p>
        </p:txBody>
      </p:sp>
    </p:spTree>
    <p:extLst>
      <p:ext uri="{BB962C8B-B14F-4D97-AF65-F5344CB8AC3E}">
        <p14:creationId xmlns:p14="http://schemas.microsoft.com/office/powerpoint/2010/main" val="36101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Foundation of SVM</a:t>
            </a:r>
          </a:p>
        </p:txBody>
      </p:sp>
      <p:sp>
        <p:nvSpPr>
          <p:cNvPr id="3" name="Content Placeholder 2"/>
          <p:cNvSpPr>
            <a:spLocks noGrp="1"/>
          </p:cNvSpPr>
          <p:nvPr>
            <p:ph idx="1"/>
          </p:nvPr>
        </p:nvSpPr>
        <p:spPr>
          <a:xfrm>
            <a:off x="623887" y="1055802"/>
            <a:ext cx="10324199" cy="5300549"/>
          </a:xfrm>
        </p:spPr>
        <p:txBody>
          <a:bodyPr/>
          <a:lstStyle/>
          <a:p>
            <a:r>
              <a:rPr lang="en-US" dirty="0"/>
              <a:t>At its core Support Vector Machine comes with a “hyperplane optimization problem”</a:t>
            </a:r>
          </a:p>
          <a:p>
            <a:r>
              <a:rPr lang="en-US" dirty="0"/>
              <a:t>From a mathematical standpoint, there are two ways to solve this problem</a:t>
            </a:r>
          </a:p>
          <a:p>
            <a:r>
              <a:rPr lang="en-US" b="1" dirty="0"/>
              <a:t>Hard Margin SVM</a:t>
            </a:r>
          </a:p>
          <a:p>
            <a:pPr marL="285750" indent="-285750">
              <a:buFont typeface="Arial" panose="020B0604020202020204" pitchFamily="34" charset="0"/>
              <a:buChar char="•"/>
            </a:pPr>
            <a:r>
              <a:rPr lang="en-US" dirty="0"/>
              <a:t>it implements the </a:t>
            </a:r>
            <a:r>
              <a:rPr lang="en-US" i="1" dirty="0"/>
              <a:t>Lagrange problem</a:t>
            </a:r>
          </a:p>
          <a:p>
            <a:pPr marL="285750" indent="-285750">
              <a:buFont typeface="Arial" panose="020B0604020202020204" pitchFamily="34" charset="0"/>
              <a:buChar char="•"/>
            </a:pPr>
            <a:r>
              <a:rPr lang="en-US" dirty="0"/>
              <a:t>hard margins result in fitting of a model that allows zero errors.  </a:t>
            </a:r>
          </a:p>
          <a:p>
            <a:pPr marL="285750" indent="-285750">
              <a:buFont typeface="Arial" panose="020B0604020202020204" pitchFamily="34" charset="0"/>
              <a:buChar char="•"/>
            </a:pPr>
            <a:r>
              <a:rPr lang="en-US" dirty="0"/>
              <a:t>forcing rigid margins can result in a model that performs perfectly in the training set, but is possibly over-fit  / less generalizable when applied to a new dataset.  </a:t>
            </a:r>
          </a:p>
          <a:p>
            <a:endParaRPr lang="en-US" dirty="0"/>
          </a:p>
          <a:p>
            <a:r>
              <a:rPr lang="en-US" b="1" dirty="0"/>
              <a:t>Soft Margin SVM</a:t>
            </a:r>
          </a:p>
          <a:p>
            <a:pPr marL="285750" indent="-285750">
              <a:buFont typeface="Arial" panose="020B0604020202020204" pitchFamily="34" charset="0"/>
              <a:buChar char="•"/>
            </a:pPr>
            <a:r>
              <a:rPr lang="en-US" dirty="0"/>
              <a:t>the allowance of softness in margins allows for errors to be made while fitting the model (support vectors) to the training/discovery data set. </a:t>
            </a:r>
          </a:p>
          <a:p>
            <a:pPr marL="285750" indent="-285750">
              <a:buFont typeface="Arial" panose="020B0604020202020204" pitchFamily="34" charset="0"/>
              <a:buChar char="•"/>
            </a:pPr>
            <a:r>
              <a:rPr lang="en-US" dirty="0"/>
              <a:t>Many times it can be helpful to allow for errors in the training set, because it may produce a more generalizable model when applied to new datasets. </a:t>
            </a:r>
          </a:p>
          <a:p>
            <a:endParaRPr lang="en-US" dirty="0"/>
          </a:p>
          <a:p>
            <a:endParaRPr lang="en-US" dirty="0"/>
          </a:p>
          <a:p>
            <a:r>
              <a:rPr lang="en-US" dirty="0"/>
              <a:t> </a:t>
            </a:r>
            <a:endParaRPr lang="en-US" sz="1200"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12</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spTree>
    <p:extLst>
      <p:ext uri="{BB962C8B-B14F-4D97-AF65-F5344CB8AC3E}">
        <p14:creationId xmlns:p14="http://schemas.microsoft.com/office/powerpoint/2010/main" val="146240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and Cons of Support Vector Machine</a:t>
            </a:r>
          </a:p>
        </p:txBody>
      </p:sp>
      <p:sp>
        <p:nvSpPr>
          <p:cNvPr id="3" name="Content Placeholder 2"/>
          <p:cNvSpPr>
            <a:spLocks noGrp="1"/>
          </p:cNvSpPr>
          <p:nvPr>
            <p:ph idx="1"/>
          </p:nvPr>
        </p:nvSpPr>
        <p:spPr>
          <a:xfrm>
            <a:off x="623888" y="1025611"/>
            <a:ext cx="5125271" cy="4042789"/>
          </a:xfrm>
        </p:spPr>
        <p:txBody>
          <a:bodyPr/>
          <a:lstStyle/>
          <a:p>
            <a:r>
              <a:rPr lang="en-US" sz="2000" b="1" dirty="0"/>
              <a:t>Pros</a:t>
            </a:r>
            <a:endParaRPr lang="en-US" sz="2000" dirty="0"/>
          </a:p>
          <a:p>
            <a:pPr marL="342900" indent="-342900">
              <a:buFont typeface="Arial" panose="020B0604020202020204" pitchFamily="34" charset="0"/>
              <a:buChar char="•"/>
            </a:pPr>
            <a:r>
              <a:rPr lang="en-US" sz="1600" dirty="0"/>
              <a:t>Accuracy</a:t>
            </a:r>
          </a:p>
          <a:p>
            <a:pPr marL="342900" indent="-342900">
              <a:buFont typeface="Arial" panose="020B0604020202020204" pitchFamily="34" charset="0"/>
              <a:buChar char="•"/>
            </a:pPr>
            <a:r>
              <a:rPr lang="en-US" sz="1600" dirty="0"/>
              <a:t>Works well on smaller cleaner datasets</a:t>
            </a:r>
          </a:p>
          <a:p>
            <a:pPr marL="342900" indent="-342900">
              <a:buFont typeface="Arial" panose="020B0604020202020204" pitchFamily="34" charset="0"/>
              <a:buChar char="•"/>
            </a:pPr>
            <a:r>
              <a:rPr lang="en-US" sz="1600" b="1" dirty="0"/>
              <a:t>High Dimensionality</a:t>
            </a:r>
            <a:r>
              <a:rPr lang="en-US" sz="1600" dirty="0"/>
              <a:t>: SVM is an effective tool in high-dimensional spaces, which is particularly applicable to document classification and sentiment analysis where the dimensionality can be extremely large.</a:t>
            </a:r>
          </a:p>
          <a:p>
            <a:pPr marL="342900" indent="-342900">
              <a:buFont typeface="Arial" panose="020B0604020202020204" pitchFamily="34" charset="0"/>
              <a:buChar char="•"/>
            </a:pPr>
            <a:r>
              <a:rPr lang="en-US" sz="1600" b="1" dirty="0"/>
              <a:t>Memory Efficiency</a:t>
            </a:r>
            <a:r>
              <a:rPr lang="en-US" sz="1600" dirty="0"/>
              <a:t>: Since only a subset of the training points are used in the actual decision process of assigning new members, just these points need to be stored in memory (and calculated upon) when making decisions.</a:t>
            </a:r>
          </a:p>
          <a:p>
            <a:pPr marL="342900" indent="-342900">
              <a:buFont typeface="Arial" panose="020B0604020202020204" pitchFamily="34" charset="0"/>
              <a:buChar char="•"/>
            </a:pPr>
            <a:r>
              <a:rPr lang="en-US" sz="1600" b="1" dirty="0"/>
              <a:t>Versatility</a:t>
            </a:r>
            <a:r>
              <a:rPr lang="en-US" sz="1600" dirty="0"/>
              <a:t>: Class separation is often highly non-linear. The ability to apply new kernels allows substantial flexibility for the decision boundaries, leading to greater classification performance.</a:t>
            </a:r>
          </a:p>
          <a:p>
            <a:endParaRPr lang="en-US" sz="1200"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13</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sp>
        <p:nvSpPr>
          <p:cNvPr id="5" name="TextBox 4">
            <a:extLst>
              <a:ext uri="{FF2B5EF4-FFF2-40B4-BE49-F238E27FC236}">
                <a16:creationId xmlns:a16="http://schemas.microsoft.com/office/drawing/2014/main" id="{A4889457-98A8-4809-9003-0B88EEE99FCD}"/>
              </a:ext>
            </a:extLst>
          </p:cNvPr>
          <p:cNvSpPr txBox="1"/>
          <p:nvPr/>
        </p:nvSpPr>
        <p:spPr>
          <a:xfrm>
            <a:off x="6647934" y="1025611"/>
            <a:ext cx="4920178" cy="5367810"/>
          </a:xfrm>
          <a:prstGeom prst="rect">
            <a:avLst/>
          </a:prstGeom>
          <a:noFill/>
        </p:spPr>
        <p:txBody>
          <a:bodyPr wrap="square" lIns="0" tIns="0" rIns="0" bIns="0" rtlCol="0">
            <a:noAutofit/>
          </a:bodyPr>
          <a:lstStyle/>
          <a:p>
            <a:r>
              <a:rPr lang="en-US" b="1" dirty="0"/>
              <a:t>Cons</a:t>
            </a:r>
          </a:p>
          <a:p>
            <a:endParaRPr lang="en-US" b="1" dirty="0"/>
          </a:p>
          <a:p>
            <a:pPr marL="342900" indent="-342900">
              <a:buFont typeface="Arial" panose="020B0604020202020204" pitchFamily="34" charset="0"/>
              <a:buChar char="•"/>
            </a:pPr>
            <a:r>
              <a:rPr lang="en-US" sz="1600" dirty="0"/>
              <a:t>Might not be suited for larger datasets as the training time with SVMs can be high</a:t>
            </a:r>
          </a:p>
          <a:p>
            <a:pPr marL="342900" indent="-342900">
              <a:buFont typeface="Arial" panose="020B0604020202020204" pitchFamily="34" charset="0"/>
              <a:buChar char="•"/>
            </a:pPr>
            <a:r>
              <a:rPr lang="en-US" sz="1600" dirty="0"/>
              <a:t>Less effective on noisier datasets with overlapping classes</a:t>
            </a:r>
          </a:p>
          <a:p>
            <a:pPr marL="342900" indent="-342900">
              <a:buFont typeface="Arial" panose="020B0604020202020204" pitchFamily="34" charset="0"/>
              <a:buChar char="•"/>
            </a:pPr>
            <a:r>
              <a:rPr lang="en-US" sz="1600" b="1" dirty="0"/>
              <a:t>Kernel Parameters Selection</a:t>
            </a:r>
            <a:r>
              <a:rPr lang="en-US" sz="1600" dirty="0"/>
              <a:t>: SVMs are very sensitive to the choice of the kernel parameters. In situations where the number of features for each object exceeds the number of training data samples, SVMs can perform poorly. </a:t>
            </a:r>
          </a:p>
          <a:p>
            <a:pPr marL="342900" indent="-342900">
              <a:buFont typeface="Arial" panose="020B0604020202020204" pitchFamily="34" charset="0"/>
              <a:buChar char="•"/>
            </a:pPr>
            <a:r>
              <a:rPr lang="en-US" sz="1600" b="1" dirty="0"/>
              <a:t>Non-Probabilistic</a:t>
            </a:r>
            <a:r>
              <a:rPr lang="en-US" sz="1600" dirty="0"/>
              <a:t>: Since the classifier works by placing objects above and below a classifying hyperplane, there is no direct probabilistic interpretation for group membership. However, one potential metric to determine the "effectiveness" of the classification is how far from the decision boundary the new point is.</a:t>
            </a:r>
          </a:p>
          <a:p>
            <a:endParaRPr lang="en-US" dirty="0" err="1">
              <a:solidFill>
                <a:schemeClr val="tx2"/>
              </a:solidFill>
            </a:endParaRPr>
          </a:p>
        </p:txBody>
      </p:sp>
    </p:spTree>
    <p:extLst>
      <p:ext uri="{BB962C8B-B14F-4D97-AF65-F5344CB8AC3E}">
        <p14:creationId xmlns:p14="http://schemas.microsoft.com/office/powerpoint/2010/main" val="141498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and Cons of Support Vector Machine</a:t>
            </a:r>
          </a:p>
        </p:txBody>
      </p:sp>
      <p:sp>
        <p:nvSpPr>
          <p:cNvPr id="3" name="Content Placeholder 2"/>
          <p:cNvSpPr>
            <a:spLocks noGrp="1"/>
          </p:cNvSpPr>
          <p:nvPr>
            <p:ph idx="1"/>
          </p:nvPr>
        </p:nvSpPr>
        <p:spPr>
          <a:xfrm>
            <a:off x="623888" y="1275434"/>
            <a:ext cx="6253103" cy="4717593"/>
          </a:xfrm>
        </p:spPr>
        <p:txBody>
          <a:bodyPr/>
          <a:lstStyle/>
          <a:p>
            <a:r>
              <a:rPr lang="en-US" sz="2000" b="1" dirty="0"/>
              <a:t>Pros</a:t>
            </a:r>
            <a:endParaRPr lang="en-US" sz="2000" dirty="0"/>
          </a:p>
          <a:p>
            <a:pPr marL="342900" indent="-342900">
              <a:buFont typeface="Arial" panose="020B0604020202020204" pitchFamily="34" charset="0"/>
              <a:buChar char="•"/>
            </a:pPr>
            <a:r>
              <a:rPr lang="en-US" sz="2000" dirty="0"/>
              <a:t>Accuracy</a:t>
            </a:r>
          </a:p>
          <a:p>
            <a:pPr marL="342900" indent="-342900">
              <a:buFont typeface="Arial" panose="020B0604020202020204" pitchFamily="34" charset="0"/>
              <a:buChar char="•"/>
            </a:pPr>
            <a:r>
              <a:rPr lang="en-US" sz="2000" dirty="0"/>
              <a:t>Works well on smaller cleaner datasets</a:t>
            </a:r>
          </a:p>
          <a:p>
            <a:pPr marL="342900" indent="-342900">
              <a:buFont typeface="Arial" panose="020B0604020202020204" pitchFamily="34" charset="0"/>
              <a:buChar char="•"/>
            </a:pPr>
            <a:r>
              <a:rPr lang="en-US" sz="2000" dirty="0"/>
              <a:t>It can be more efficient because it uses a subset of training points</a:t>
            </a:r>
          </a:p>
          <a:p>
            <a:pPr marL="342900" indent="-342900">
              <a:buFont typeface="Arial" panose="020B0604020202020204" pitchFamily="34" charset="0"/>
              <a:buChar char="•"/>
            </a:pPr>
            <a:r>
              <a:rPr lang="en-US" sz="2000" b="1" dirty="0"/>
              <a:t>High Dimensionality</a:t>
            </a:r>
            <a:r>
              <a:rPr lang="en-US" sz="2000" dirty="0"/>
              <a:t>: SVM is an effective tool in high-dimensional spaces, which is particularly applicable to document classification and sentiment analysis where the dimensionality can be extremely large.</a:t>
            </a:r>
          </a:p>
          <a:p>
            <a:pPr marL="342900" indent="-342900">
              <a:buFont typeface="Arial" panose="020B0604020202020204" pitchFamily="34" charset="0"/>
              <a:buChar char="•"/>
            </a:pPr>
            <a:r>
              <a:rPr lang="en-US" sz="2000" b="1" dirty="0"/>
              <a:t>Memory Efficiency</a:t>
            </a:r>
            <a:r>
              <a:rPr lang="en-US" sz="2000" dirty="0"/>
              <a:t>: Since only a subset of the training points are used in the actual decision process of assigning new members, just these points need to be stored in memory (and calculated upon) when making decisions.</a:t>
            </a:r>
          </a:p>
          <a:p>
            <a:r>
              <a:rPr lang="en-US" sz="2000" b="1" dirty="0"/>
              <a:t>Cons</a:t>
            </a:r>
            <a:endParaRPr lang="en-US" sz="2000" dirty="0"/>
          </a:p>
          <a:p>
            <a:pPr marL="342900" indent="-342900">
              <a:buFont typeface="Arial" panose="020B0604020202020204" pitchFamily="34" charset="0"/>
              <a:buChar char="•"/>
            </a:pPr>
            <a:r>
              <a:rPr lang="en-US" sz="2000" dirty="0"/>
              <a:t>Isn’t suited to larger datasets as the training time with SVMs can be high</a:t>
            </a:r>
          </a:p>
          <a:p>
            <a:pPr marL="342900" indent="-342900">
              <a:buFont typeface="Arial" panose="020B0604020202020204" pitchFamily="34" charset="0"/>
              <a:buChar char="•"/>
            </a:pPr>
            <a:r>
              <a:rPr lang="en-US" sz="2000" dirty="0"/>
              <a:t>Less effective on noisier datasets with overlapping classes</a:t>
            </a:r>
          </a:p>
          <a:p>
            <a:endParaRPr lang="en-US" sz="1200"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14</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spTree>
    <p:extLst>
      <p:ext uri="{BB962C8B-B14F-4D97-AF65-F5344CB8AC3E}">
        <p14:creationId xmlns:p14="http://schemas.microsoft.com/office/powerpoint/2010/main" val="319567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 Uses</a:t>
            </a:r>
          </a:p>
        </p:txBody>
      </p:sp>
      <p:sp>
        <p:nvSpPr>
          <p:cNvPr id="3" name="Content Placeholder 2"/>
          <p:cNvSpPr>
            <a:spLocks noGrp="1"/>
          </p:cNvSpPr>
          <p:nvPr>
            <p:ph idx="1"/>
          </p:nvPr>
        </p:nvSpPr>
        <p:spPr>
          <a:xfrm>
            <a:off x="623888" y="1275434"/>
            <a:ext cx="6253103" cy="4717593"/>
          </a:xfrm>
        </p:spPr>
        <p:txBody>
          <a:bodyPr/>
          <a:lstStyle/>
          <a:p>
            <a:r>
              <a:rPr lang="en-US" sz="2000" dirty="0"/>
              <a:t>SVM is used for text classification tasks such as </a:t>
            </a:r>
          </a:p>
          <a:p>
            <a:pPr marL="342900" indent="-342900">
              <a:spcBef>
                <a:spcPts val="0"/>
              </a:spcBef>
              <a:buFont typeface="Arial" panose="020B0604020202020204" pitchFamily="34" charset="0"/>
              <a:buChar char="•"/>
            </a:pPr>
            <a:r>
              <a:rPr lang="en-US" sz="2000" dirty="0"/>
              <a:t>category assignment</a:t>
            </a:r>
          </a:p>
          <a:p>
            <a:pPr marL="342900" indent="-342900">
              <a:spcBef>
                <a:spcPts val="0"/>
              </a:spcBef>
              <a:buFont typeface="Arial" panose="020B0604020202020204" pitchFamily="34" charset="0"/>
              <a:buChar char="•"/>
            </a:pPr>
            <a:r>
              <a:rPr lang="en-US" sz="2000" dirty="0"/>
              <a:t>detecting spam</a:t>
            </a:r>
          </a:p>
          <a:p>
            <a:pPr marL="342900" indent="-342900">
              <a:spcBef>
                <a:spcPts val="0"/>
              </a:spcBef>
              <a:buFont typeface="Arial" panose="020B0604020202020204" pitchFamily="34" charset="0"/>
              <a:buChar char="•"/>
            </a:pPr>
            <a:r>
              <a:rPr lang="en-US" sz="2000" dirty="0"/>
              <a:t>sentiment analysis. </a:t>
            </a:r>
          </a:p>
          <a:p>
            <a:r>
              <a:rPr lang="en-US" sz="2000" dirty="0"/>
              <a:t>SVM is also commonly used for image recognition challenges, performing particularly well in aspect-based recognition and color-based classification. </a:t>
            </a:r>
          </a:p>
          <a:p>
            <a:r>
              <a:rPr lang="en-US" sz="2000" dirty="0"/>
              <a:t>SVM also plays a vital role in many areas of handwritten digit recognition, such as postal automation services.</a:t>
            </a:r>
            <a:endParaRPr lang="en-US" sz="1200"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15</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spTree>
    <p:extLst>
      <p:ext uri="{BB962C8B-B14F-4D97-AF65-F5344CB8AC3E}">
        <p14:creationId xmlns:p14="http://schemas.microsoft.com/office/powerpoint/2010/main" val="72672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Demo</a:t>
            </a:r>
          </a:p>
        </p:txBody>
      </p:sp>
      <p:sp>
        <p:nvSpPr>
          <p:cNvPr id="4" name="Slide Number Placeholder 3"/>
          <p:cNvSpPr>
            <a:spLocks noGrp="1"/>
          </p:cNvSpPr>
          <p:nvPr>
            <p:ph type="sldNum" sz="quarter" idx="12"/>
          </p:nvPr>
        </p:nvSpPr>
        <p:spPr/>
        <p:txBody>
          <a:bodyPr/>
          <a:lstStyle/>
          <a:p>
            <a:fld id="{04095909-DC86-4C28-AD6E-431C997D4893}" type="slidenum">
              <a:rPr lang="en-US" smtClean="0"/>
              <a:t>16</a:t>
            </a:fld>
            <a:endParaRPr lang="en-US" dirty="0"/>
          </a:p>
        </p:txBody>
      </p:sp>
      <p:sp>
        <p:nvSpPr>
          <p:cNvPr id="6"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sp>
        <p:nvSpPr>
          <p:cNvPr id="2" name="TextBox 1">
            <a:extLst>
              <a:ext uri="{FF2B5EF4-FFF2-40B4-BE49-F238E27FC236}">
                <a16:creationId xmlns:a16="http://schemas.microsoft.com/office/drawing/2014/main" id="{6BC1A8AC-6CAE-4024-ABBC-C6966AFA128C}"/>
              </a:ext>
            </a:extLst>
          </p:cNvPr>
          <p:cNvSpPr txBox="1"/>
          <p:nvPr/>
        </p:nvSpPr>
        <p:spPr>
          <a:xfrm>
            <a:off x="623888" y="3484710"/>
            <a:ext cx="8569808" cy="759299"/>
          </a:xfrm>
          <a:prstGeom prst="rect">
            <a:avLst/>
          </a:prstGeom>
          <a:noFill/>
        </p:spPr>
        <p:txBody>
          <a:bodyPr wrap="none" lIns="0" tIns="0" rIns="0" bIns="0" rtlCol="0">
            <a:noAutofit/>
          </a:bodyPr>
          <a:lstStyle/>
          <a:p>
            <a:r>
              <a:rPr lang="en-US" dirty="0">
                <a:solidFill>
                  <a:schemeClr val="tx2"/>
                </a:solidFill>
              </a:rPr>
              <a:t>The code under </a:t>
            </a:r>
            <a:r>
              <a:rPr lang="en-US" dirty="0">
                <a:solidFill>
                  <a:schemeClr val="tx2"/>
                </a:solidFill>
                <a:hlinkClick r:id="rId2"/>
              </a:rPr>
              <a:t>https://github.com/antongeorgescu/machine-learning-documentation</a:t>
            </a:r>
            <a:endParaRPr lang="en-US" dirty="0">
              <a:solidFill>
                <a:schemeClr val="tx2"/>
              </a:solidFill>
            </a:endParaRPr>
          </a:p>
        </p:txBody>
      </p:sp>
    </p:spTree>
    <p:extLst>
      <p:ext uri="{BB962C8B-B14F-4D97-AF65-F5344CB8AC3E}">
        <p14:creationId xmlns:p14="http://schemas.microsoft.com/office/powerpoint/2010/main" val="2151526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Technologies that Support SVM</a:t>
            </a:r>
          </a:p>
        </p:txBody>
      </p:sp>
      <p:sp>
        <p:nvSpPr>
          <p:cNvPr id="3" name="Content Placeholder 2"/>
          <p:cNvSpPr>
            <a:spLocks noGrp="1"/>
          </p:cNvSpPr>
          <p:nvPr>
            <p:ph idx="1"/>
          </p:nvPr>
        </p:nvSpPr>
        <p:spPr>
          <a:xfrm>
            <a:off x="623887" y="1055802"/>
            <a:ext cx="10567574" cy="5300549"/>
          </a:xfrm>
        </p:spPr>
        <p:txBody>
          <a:bodyPr/>
          <a:lstStyle/>
          <a:p>
            <a:pPr marL="285750" indent="-285750">
              <a:buFont typeface="Arial" panose="020B0604020202020204" pitchFamily="34" charset="0"/>
              <a:buChar char="•"/>
            </a:pPr>
            <a:r>
              <a:rPr lang="en-US" dirty="0"/>
              <a:t>Python </a:t>
            </a:r>
            <a:r>
              <a:rPr lang="en-US" dirty="0" err="1"/>
              <a:t>scikit</a:t>
            </a:r>
            <a:r>
              <a:rPr lang="en-US" dirty="0"/>
              <a:t>-learn packages</a:t>
            </a:r>
          </a:p>
          <a:p>
            <a:pPr marL="285750" indent="-285750">
              <a:buFont typeface="Arial" panose="020B0604020202020204" pitchFamily="34" charset="0"/>
              <a:buChar char="•"/>
            </a:pPr>
            <a:r>
              <a:rPr lang="en-US" dirty="0"/>
              <a:t>Accord.NET Framework (NuGet)</a:t>
            </a:r>
          </a:p>
          <a:p>
            <a:pPr marL="285750" indent="-285750">
              <a:buFont typeface="Arial" panose="020B0604020202020204" pitchFamily="34" charset="0"/>
              <a:buChar char="•"/>
            </a:pPr>
            <a:r>
              <a:rPr lang="en-US" dirty="0" err="1"/>
              <a:t>LibSVM</a:t>
            </a:r>
            <a:r>
              <a:rPr lang="en-US" dirty="0"/>
              <a:t> (</a:t>
            </a:r>
            <a:r>
              <a:rPr lang="en-US" dirty="0" err="1"/>
              <a:t>Nuget</a:t>
            </a:r>
            <a:r>
              <a:rPr lang="en-US" dirty="0"/>
              <a:t>)</a:t>
            </a:r>
          </a:p>
          <a:p>
            <a:pPr marL="285750" indent="-285750">
              <a:buFont typeface="Arial" panose="020B0604020202020204" pitchFamily="34" charset="0"/>
              <a:buChar char="•"/>
            </a:pPr>
            <a:r>
              <a:rPr lang="en-US" dirty="0"/>
              <a:t>Machine Learning Studio (part of Azure cloud offering)</a:t>
            </a:r>
          </a:p>
          <a:p>
            <a:pPr marL="285750" indent="-285750">
              <a:buFont typeface="Arial" panose="020B0604020202020204" pitchFamily="34" charset="0"/>
              <a:buChar char="•"/>
            </a:pPr>
            <a:r>
              <a:rPr lang="en-US" dirty="0"/>
              <a:t>IBM Watson (part of IBM cloud offering)</a:t>
            </a:r>
          </a:p>
          <a:p>
            <a:pPr marL="285750" indent="-285750">
              <a:buFont typeface="Arial" panose="020B0604020202020204" pitchFamily="34" charset="0"/>
              <a:buChar char="•"/>
            </a:pPr>
            <a:r>
              <a:rPr lang="en-US" dirty="0"/>
              <a:t>R </a:t>
            </a:r>
            <a:r>
              <a:rPr lang="en-US" i="1" dirty="0" err="1"/>
              <a:t>svm</a:t>
            </a:r>
            <a:r>
              <a:rPr lang="en-US" dirty="0"/>
              <a:t> organic functions (Linear &amp; Non-linear SVM Classifier)</a:t>
            </a:r>
          </a:p>
          <a:p>
            <a:pPr marL="285750" indent="-285750">
              <a:buFont typeface="Arial" panose="020B0604020202020204" pitchFamily="34" charset="0"/>
              <a:buChar char="•"/>
            </a:pPr>
            <a:r>
              <a:rPr lang="en-US" dirty="0"/>
              <a:t>etc.</a:t>
            </a:r>
          </a:p>
          <a:p>
            <a:endParaRPr lang="en-US" dirty="0"/>
          </a:p>
          <a:p>
            <a:endParaRPr lang="en-US" dirty="0"/>
          </a:p>
          <a:p>
            <a:endParaRPr lang="en-US" dirty="0"/>
          </a:p>
          <a:p>
            <a:endParaRPr lang="en-US" dirty="0"/>
          </a:p>
          <a:p>
            <a:endParaRPr lang="en-US" dirty="0"/>
          </a:p>
          <a:p>
            <a:endParaRPr lang="en-US"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17</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spTree>
    <p:extLst>
      <p:ext uri="{BB962C8B-B14F-4D97-AF65-F5344CB8AC3E}">
        <p14:creationId xmlns:p14="http://schemas.microsoft.com/office/powerpoint/2010/main" val="3401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8" name="Text Placeholder 7"/>
          <p:cNvSpPr>
            <a:spLocks noGrp="1"/>
          </p:cNvSpPr>
          <p:nvPr>
            <p:ph type="body" sz="quarter" idx="11"/>
          </p:nvPr>
        </p:nvSpPr>
        <p:spPr/>
        <p:txBody>
          <a:bodyPr/>
          <a:lstStyle/>
          <a:p>
            <a:r>
              <a:rPr lang="en-US" dirty="0"/>
              <a:t>anton.georgescu@finastra.com</a:t>
            </a:r>
          </a:p>
          <a:p>
            <a:endParaRPr lang="en-US" dirty="0"/>
          </a:p>
        </p:txBody>
      </p:sp>
    </p:spTree>
    <p:extLst>
      <p:ext uri="{BB962C8B-B14F-4D97-AF65-F5344CB8AC3E}">
        <p14:creationId xmlns:p14="http://schemas.microsoft.com/office/powerpoint/2010/main" val="391178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623887" y="1053548"/>
            <a:ext cx="9692421" cy="5302803"/>
          </a:xfrm>
        </p:spPr>
        <p:txBody>
          <a:bodyPr/>
          <a:lstStyle/>
          <a:p>
            <a:r>
              <a:rPr lang="en-US" dirty="0"/>
              <a:t>What is Support Vector Machine</a:t>
            </a:r>
          </a:p>
          <a:p>
            <a:r>
              <a:rPr lang="en-US" dirty="0"/>
              <a:t>Hyperplane: linear vs non-linear separation</a:t>
            </a:r>
          </a:p>
          <a:p>
            <a:r>
              <a:rPr lang="en-US" dirty="0"/>
              <a:t>SVM and higher dimensionality transformation through kernel functions</a:t>
            </a:r>
          </a:p>
          <a:p>
            <a:r>
              <a:rPr lang="en-US" dirty="0"/>
              <a:t>Tuning SVM parameters</a:t>
            </a:r>
          </a:p>
          <a:p>
            <a:r>
              <a:rPr lang="en-US" dirty="0"/>
              <a:t>Mathematical foundation of SVM</a:t>
            </a:r>
          </a:p>
          <a:p>
            <a:r>
              <a:rPr lang="en-US" dirty="0"/>
              <a:t>Pros and cons of SVM</a:t>
            </a:r>
          </a:p>
          <a:p>
            <a:r>
              <a:rPr lang="en-US" dirty="0"/>
              <a:t>Practical uses of SVM</a:t>
            </a:r>
          </a:p>
          <a:p>
            <a:r>
              <a:rPr lang="en-US" dirty="0"/>
              <a:t>Practical example of classification prediction with Python</a:t>
            </a:r>
          </a:p>
          <a:p>
            <a:r>
              <a:rPr lang="en-US" dirty="0"/>
              <a:t>Demo</a:t>
            </a:r>
          </a:p>
          <a:p>
            <a:r>
              <a:rPr lang="en-US" dirty="0"/>
              <a:t>Conclusion</a:t>
            </a:r>
          </a:p>
          <a:p>
            <a:endParaRPr lang="en-US" dirty="0"/>
          </a:p>
        </p:txBody>
      </p:sp>
      <p:sp>
        <p:nvSpPr>
          <p:cNvPr id="5" name="Slide Number Placeholder 4"/>
          <p:cNvSpPr>
            <a:spLocks noGrp="1"/>
          </p:cNvSpPr>
          <p:nvPr>
            <p:ph type="sldNum" sz="quarter" idx="12"/>
          </p:nvPr>
        </p:nvSpPr>
        <p:spPr/>
        <p:txBody>
          <a:bodyPr/>
          <a:lstStyle/>
          <a:p>
            <a:fld id="{04095909-DC86-4C28-AD6E-431C997D4893}" type="slidenum">
              <a:rPr lang="en-US" smtClean="0"/>
              <a:pPr/>
              <a:t>2</a:t>
            </a:fld>
            <a:endParaRPr lang="en-US" dirty="0"/>
          </a:p>
        </p:txBody>
      </p:sp>
      <p:sp>
        <p:nvSpPr>
          <p:cNvPr id="11"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spTree>
    <p:extLst>
      <p:ext uri="{BB962C8B-B14F-4D97-AF65-F5344CB8AC3E}">
        <p14:creationId xmlns:p14="http://schemas.microsoft.com/office/powerpoint/2010/main" val="1943466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Support Vector Machine</a:t>
            </a:r>
          </a:p>
        </p:txBody>
      </p:sp>
      <p:sp>
        <p:nvSpPr>
          <p:cNvPr id="3" name="Content Placeholder 2"/>
          <p:cNvSpPr>
            <a:spLocks noGrp="1"/>
          </p:cNvSpPr>
          <p:nvPr>
            <p:ph idx="1"/>
          </p:nvPr>
        </p:nvSpPr>
        <p:spPr>
          <a:xfrm>
            <a:off x="623887" y="1051034"/>
            <a:ext cx="9235221" cy="5305317"/>
          </a:xfrm>
        </p:spPr>
        <p:txBody>
          <a:bodyPr/>
          <a:lstStyle/>
          <a:p>
            <a:r>
              <a:rPr lang="en-US" dirty="0"/>
              <a:t>SVM or Support Vector Machine is a linear model for classification and regression problems. It can solve linear and non-linear problems and work well for many practical problems. </a:t>
            </a:r>
          </a:p>
          <a:p>
            <a:r>
              <a:rPr lang="en-US" dirty="0"/>
              <a:t>The idea of SVM is simple: the algorithm creates a line or a hyperplane which separates the data into classes. </a:t>
            </a:r>
          </a:p>
          <a:p>
            <a:r>
              <a:rPr lang="en-US" dirty="0"/>
              <a:t>A hyperplane is a N-1 dimensional subspace for an N-dimensional space, that divides the space into two disconnected parts</a:t>
            </a:r>
          </a:p>
          <a:p>
            <a:pPr lvl="1"/>
            <a:r>
              <a:rPr lang="en-US" dirty="0"/>
              <a:t>For a 2-dimension space, its hyperplane will be 1-dimension, which is just a line. </a:t>
            </a:r>
          </a:p>
          <a:p>
            <a:pPr lvl="1"/>
            <a:r>
              <a:rPr lang="en-US" dirty="0"/>
              <a:t>For a 3-dimension space, its hyperplane will be 2-dimension, which is a plane that slice the cube</a:t>
            </a:r>
          </a:p>
          <a:p>
            <a:endParaRPr lang="en-US"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3</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pic>
        <p:nvPicPr>
          <p:cNvPr id="4" name="Picture 3">
            <a:extLst>
              <a:ext uri="{FF2B5EF4-FFF2-40B4-BE49-F238E27FC236}">
                <a16:creationId xmlns:a16="http://schemas.microsoft.com/office/drawing/2014/main" id="{5A77C925-A830-45A9-BE27-7D2EE9595DD0}"/>
              </a:ext>
            </a:extLst>
          </p:cNvPr>
          <p:cNvPicPr>
            <a:picLocks noChangeAspect="1"/>
          </p:cNvPicPr>
          <p:nvPr/>
        </p:nvPicPr>
        <p:blipFill>
          <a:blip r:embed="rId3"/>
          <a:stretch>
            <a:fillRect/>
          </a:stretch>
        </p:blipFill>
        <p:spPr>
          <a:xfrm>
            <a:off x="2332892" y="3906670"/>
            <a:ext cx="7137094" cy="2656653"/>
          </a:xfrm>
          <a:prstGeom prst="rect">
            <a:avLst/>
          </a:prstGeom>
        </p:spPr>
      </p:pic>
    </p:spTree>
    <p:extLst>
      <p:ext uri="{BB962C8B-B14F-4D97-AF65-F5344CB8AC3E}">
        <p14:creationId xmlns:p14="http://schemas.microsoft.com/office/powerpoint/2010/main" val="112170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with linear separation </a:t>
            </a:r>
          </a:p>
        </p:txBody>
      </p:sp>
      <p:sp>
        <p:nvSpPr>
          <p:cNvPr id="3" name="Content Placeholder 2"/>
          <p:cNvSpPr>
            <a:spLocks noGrp="1"/>
          </p:cNvSpPr>
          <p:nvPr>
            <p:ph idx="1"/>
          </p:nvPr>
        </p:nvSpPr>
        <p:spPr>
          <a:xfrm>
            <a:off x="623887" y="1055802"/>
            <a:ext cx="9235221" cy="1403619"/>
          </a:xfrm>
        </p:spPr>
        <p:txBody>
          <a:bodyPr/>
          <a:lstStyle/>
          <a:p>
            <a:r>
              <a:rPr lang="en-US" dirty="0"/>
              <a:t>Support Vector Machine (SVM) is an algorithm responsible for finding the decision boundary (the points) to separate different classes and maximize the margin.</a:t>
            </a:r>
          </a:p>
          <a:p>
            <a:r>
              <a:rPr lang="en-US" dirty="0"/>
              <a:t>Margins are the (perpendicular) distances between the line and those dots closest to the line.</a:t>
            </a:r>
          </a:p>
          <a:p>
            <a:endParaRPr lang="en-US"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4</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pic>
        <p:nvPicPr>
          <p:cNvPr id="5" name="Picture 4">
            <a:extLst>
              <a:ext uri="{FF2B5EF4-FFF2-40B4-BE49-F238E27FC236}">
                <a16:creationId xmlns:a16="http://schemas.microsoft.com/office/drawing/2014/main" id="{C0458F78-DF2D-4A93-A7D7-948033227089}"/>
              </a:ext>
            </a:extLst>
          </p:cNvPr>
          <p:cNvPicPr>
            <a:picLocks noChangeAspect="1"/>
          </p:cNvPicPr>
          <p:nvPr/>
        </p:nvPicPr>
        <p:blipFill>
          <a:blip r:embed="rId3"/>
          <a:stretch>
            <a:fillRect/>
          </a:stretch>
        </p:blipFill>
        <p:spPr>
          <a:xfrm>
            <a:off x="6375238" y="2298358"/>
            <a:ext cx="5312266" cy="3984200"/>
          </a:xfrm>
          <a:prstGeom prst="rect">
            <a:avLst/>
          </a:prstGeom>
        </p:spPr>
      </p:pic>
      <p:sp>
        <p:nvSpPr>
          <p:cNvPr id="9" name="TextBox 8">
            <a:extLst>
              <a:ext uri="{FF2B5EF4-FFF2-40B4-BE49-F238E27FC236}">
                <a16:creationId xmlns:a16="http://schemas.microsoft.com/office/drawing/2014/main" id="{2CBA80C8-3E7C-4872-A2B1-33D1AC89096D}"/>
              </a:ext>
            </a:extLst>
          </p:cNvPr>
          <p:cNvSpPr txBox="1"/>
          <p:nvPr/>
        </p:nvSpPr>
        <p:spPr>
          <a:xfrm>
            <a:off x="5638800" y="2974427"/>
            <a:ext cx="914400" cy="914400"/>
          </a:xfrm>
          <a:prstGeom prst="rect">
            <a:avLst/>
          </a:prstGeom>
          <a:noFill/>
        </p:spPr>
        <p:txBody>
          <a:bodyPr wrap="square" lIns="0" tIns="0" rIns="0" bIns="0" rtlCol="0">
            <a:noAutofit/>
          </a:bodyPr>
          <a:lstStyle/>
          <a:p>
            <a:endParaRPr lang="en-US" dirty="0" err="1">
              <a:solidFill>
                <a:schemeClr val="tx2"/>
              </a:solidFill>
            </a:endParaRPr>
          </a:p>
        </p:txBody>
      </p:sp>
      <p:sp>
        <p:nvSpPr>
          <p:cNvPr id="10" name="TextBox 9">
            <a:extLst>
              <a:ext uri="{FF2B5EF4-FFF2-40B4-BE49-F238E27FC236}">
                <a16:creationId xmlns:a16="http://schemas.microsoft.com/office/drawing/2014/main" id="{280443F3-C144-4FDC-8124-E8A26F356861}"/>
              </a:ext>
            </a:extLst>
          </p:cNvPr>
          <p:cNvSpPr txBox="1"/>
          <p:nvPr/>
        </p:nvSpPr>
        <p:spPr>
          <a:xfrm>
            <a:off x="623886" y="2443652"/>
            <a:ext cx="5929313" cy="3715409"/>
          </a:xfrm>
          <a:prstGeom prst="rect">
            <a:avLst/>
          </a:prstGeom>
          <a:noFill/>
        </p:spPr>
        <p:txBody>
          <a:bodyPr wrap="square" lIns="0" tIns="0" rIns="0" bIns="0" rtlCol="0">
            <a:noAutofit/>
          </a:bodyPr>
          <a:lstStyle/>
          <a:p>
            <a:r>
              <a:rPr lang="en-US" dirty="0">
                <a:solidFill>
                  <a:schemeClr val="tx2"/>
                </a:solidFill>
              </a:rPr>
              <a:t>The points identified by SVM as being the closest to the separation boundary (yellow line) are called “support vectors.”</a:t>
            </a:r>
          </a:p>
          <a:p>
            <a:endParaRPr lang="en-US" dirty="0">
              <a:solidFill>
                <a:schemeClr val="tx2"/>
              </a:solidFill>
            </a:endParaRPr>
          </a:p>
          <a:p>
            <a:r>
              <a:rPr lang="en-US" dirty="0">
                <a:solidFill>
                  <a:schemeClr val="tx2"/>
                </a:solidFill>
              </a:rPr>
              <a:t>The goal of the algorithm is to maximize the margin</a:t>
            </a:r>
          </a:p>
          <a:p>
            <a:endParaRPr lang="en-US" dirty="0">
              <a:solidFill>
                <a:schemeClr val="tx2"/>
              </a:solidFill>
            </a:endParaRPr>
          </a:p>
          <a:p>
            <a:r>
              <a:rPr lang="en-US" dirty="0">
                <a:solidFill>
                  <a:schemeClr val="tx2"/>
                </a:solidFill>
              </a:rPr>
              <a:t>The hyperplane for which the margin is maximum is the optimal hyperplane. </a:t>
            </a:r>
          </a:p>
          <a:p>
            <a:endParaRPr lang="en-US" dirty="0">
              <a:solidFill>
                <a:schemeClr val="tx2"/>
              </a:solidFill>
            </a:endParaRPr>
          </a:p>
          <a:p>
            <a:r>
              <a:rPr lang="en-US" dirty="0">
                <a:solidFill>
                  <a:schemeClr val="tx2"/>
                </a:solidFill>
              </a:rPr>
              <a:t>The goal of SVM is to identify the optimal hyperplane</a:t>
            </a:r>
          </a:p>
          <a:p>
            <a:endParaRPr lang="en-US" dirty="0">
              <a:solidFill>
                <a:schemeClr val="tx2"/>
              </a:solidFill>
            </a:endParaRPr>
          </a:p>
        </p:txBody>
      </p:sp>
    </p:spTree>
    <p:extLst>
      <p:ext uri="{BB962C8B-B14F-4D97-AF65-F5344CB8AC3E}">
        <p14:creationId xmlns:p14="http://schemas.microsoft.com/office/powerpoint/2010/main" val="1892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when linear separation is not possible </a:t>
            </a:r>
          </a:p>
        </p:txBody>
      </p:sp>
      <p:sp>
        <p:nvSpPr>
          <p:cNvPr id="3" name="Content Placeholder 2"/>
          <p:cNvSpPr>
            <a:spLocks noGrp="1"/>
          </p:cNvSpPr>
          <p:nvPr>
            <p:ph idx="1"/>
          </p:nvPr>
        </p:nvSpPr>
        <p:spPr>
          <a:xfrm>
            <a:off x="623887" y="1055802"/>
            <a:ext cx="4269389" cy="1403619"/>
          </a:xfrm>
        </p:spPr>
        <p:txBody>
          <a:bodyPr/>
          <a:lstStyle/>
          <a:p>
            <a:r>
              <a:rPr lang="en-US" dirty="0"/>
              <a:t>The dataset in the image aside is not linearly separable. </a:t>
            </a:r>
          </a:p>
          <a:p>
            <a:r>
              <a:rPr lang="en-US" dirty="0"/>
              <a:t>We cannot draw a straight line that can classify this data.</a:t>
            </a:r>
          </a:p>
          <a:p>
            <a:r>
              <a:rPr lang="en-US" dirty="0"/>
              <a:t>However, this data can be converted to linearly separable data in higher dimension. </a:t>
            </a:r>
          </a:p>
          <a:p>
            <a:endParaRPr lang="en-US"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5</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sp>
        <p:nvSpPr>
          <p:cNvPr id="9" name="TextBox 8">
            <a:extLst>
              <a:ext uri="{FF2B5EF4-FFF2-40B4-BE49-F238E27FC236}">
                <a16:creationId xmlns:a16="http://schemas.microsoft.com/office/drawing/2014/main" id="{2CBA80C8-3E7C-4872-A2B1-33D1AC89096D}"/>
              </a:ext>
            </a:extLst>
          </p:cNvPr>
          <p:cNvSpPr txBox="1"/>
          <p:nvPr/>
        </p:nvSpPr>
        <p:spPr>
          <a:xfrm>
            <a:off x="5638800" y="2974427"/>
            <a:ext cx="914400" cy="914400"/>
          </a:xfrm>
          <a:prstGeom prst="rect">
            <a:avLst/>
          </a:prstGeom>
          <a:noFill/>
        </p:spPr>
        <p:txBody>
          <a:bodyPr wrap="square" lIns="0" tIns="0" rIns="0" bIns="0" rtlCol="0">
            <a:noAutofit/>
          </a:bodyPr>
          <a:lstStyle/>
          <a:p>
            <a:endParaRPr lang="en-US" dirty="0" err="1">
              <a:solidFill>
                <a:schemeClr val="tx2"/>
              </a:solidFill>
            </a:endParaRPr>
          </a:p>
        </p:txBody>
      </p:sp>
      <p:pic>
        <p:nvPicPr>
          <p:cNvPr id="5" name="Picture 4">
            <a:extLst>
              <a:ext uri="{FF2B5EF4-FFF2-40B4-BE49-F238E27FC236}">
                <a16:creationId xmlns:a16="http://schemas.microsoft.com/office/drawing/2014/main" id="{74B88130-0781-41C4-987C-171FCE18CE5A}"/>
              </a:ext>
            </a:extLst>
          </p:cNvPr>
          <p:cNvPicPr>
            <a:picLocks noChangeAspect="1"/>
          </p:cNvPicPr>
          <p:nvPr/>
        </p:nvPicPr>
        <p:blipFill>
          <a:blip r:embed="rId3"/>
          <a:stretch>
            <a:fillRect/>
          </a:stretch>
        </p:blipFill>
        <p:spPr>
          <a:xfrm>
            <a:off x="6096000" y="1680670"/>
            <a:ext cx="4624552" cy="4152947"/>
          </a:xfrm>
          <a:prstGeom prst="rect">
            <a:avLst/>
          </a:prstGeom>
        </p:spPr>
      </p:pic>
    </p:spTree>
    <p:extLst>
      <p:ext uri="{BB962C8B-B14F-4D97-AF65-F5344CB8AC3E}">
        <p14:creationId xmlns:p14="http://schemas.microsoft.com/office/powerpoint/2010/main" val="155740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when linear separation is not possible </a:t>
            </a:r>
          </a:p>
        </p:txBody>
      </p:sp>
      <p:sp>
        <p:nvSpPr>
          <p:cNvPr id="3" name="Content Placeholder 2"/>
          <p:cNvSpPr>
            <a:spLocks noGrp="1"/>
          </p:cNvSpPr>
          <p:nvPr>
            <p:ph idx="1"/>
          </p:nvPr>
        </p:nvSpPr>
        <p:spPr>
          <a:xfrm>
            <a:off x="629176" y="1373789"/>
            <a:ext cx="4108751" cy="4572000"/>
          </a:xfrm>
        </p:spPr>
        <p:txBody>
          <a:bodyPr/>
          <a:lstStyle/>
          <a:p>
            <a:r>
              <a:rPr lang="en-US" dirty="0"/>
              <a:t>Let the co-ordinates on z-axis be governed by the constraint,</a:t>
            </a:r>
          </a:p>
          <a:p>
            <a:r>
              <a:rPr lang="en-US" dirty="0"/>
              <a:t>z = x²+y²</a:t>
            </a:r>
          </a:p>
          <a:p>
            <a:r>
              <a:rPr lang="en-US" dirty="0"/>
              <a:t>So, basically z co-ordinate is the square of distance of the point from origin.</a:t>
            </a:r>
          </a:p>
          <a:p>
            <a:r>
              <a:rPr lang="en-US" dirty="0"/>
              <a:t>Now the data is clearly linearly separable. </a:t>
            </a:r>
          </a:p>
          <a:p>
            <a:endParaRPr lang="en-US" dirty="0"/>
          </a:p>
          <a:p>
            <a:r>
              <a:rPr lang="en-US" dirty="0"/>
              <a:t> </a:t>
            </a:r>
          </a:p>
          <a:p>
            <a:endParaRPr lang="en-US"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6</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sp>
        <p:nvSpPr>
          <p:cNvPr id="9" name="TextBox 8">
            <a:extLst>
              <a:ext uri="{FF2B5EF4-FFF2-40B4-BE49-F238E27FC236}">
                <a16:creationId xmlns:a16="http://schemas.microsoft.com/office/drawing/2014/main" id="{2CBA80C8-3E7C-4872-A2B1-33D1AC89096D}"/>
              </a:ext>
            </a:extLst>
          </p:cNvPr>
          <p:cNvSpPr txBox="1"/>
          <p:nvPr/>
        </p:nvSpPr>
        <p:spPr>
          <a:xfrm>
            <a:off x="5638800" y="2974427"/>
            <a:ext cx="914400" cy="914400"/>
          </a:xfrm>
          <a:prstGeom prst="rect">
            <a:avLst/>
          </a:prstGeom>
          <a:noFill/>
        </p:spPr>
        <p:txBody>
          <a:bodyPr wrap="square" lIns="0" tIns="0" rIns="0" bIns="0" rtlCol="0">
            <a:noAutofit/>
          </a:bodyPr>
          <a:lstStyle/>
          <a:p>
            <a:endParaRPr lang="en-US" dirty="0" err="1">
              <a:solidFill>
                <a:schemeClr val="tx2"/>
              </a:solidFill>
            </a:endParaRPr>
          </a:p>
        </p:txBody>
      </p:sp>
      <p:pic>
        <p:nvPicPr>
          <p:cNvPr id="7" name="Picture 6">
            <a:extLst>
              <a:ext uri="{FF2B5EF4-FFF2-40B4-BE49-F238E27FC236}">
                <a16:creationId xmlns:a16="http://schemas.microsoft.com/office/drawing/2014/main" id="{A498B69D-35CF-4251-8602-6C7FD99E9FAC}"/>
              </a:ext>
            </a:extLst>
          </p:cNvPr>
          <p:cNvPicPr>
            <a:picLocks noChangeAspect="1"/>
          </p:cNvPicPr>
          <p:nvPr/>
        </p:nvPicPr>
        <p:blipFill>
          <a:blip r:embed="rId3"/>
          <a:stretch>
            <a:fillRect/>
          </a:stretch>
        </p:blipFill>
        <p:spPr>
          <a:xfrm>
            <a:off x="6445604" y="1802250"/>
            <a:ext cx="4482363" cy="4143539"/>
          </a:xfrm>
          <a:prstGeom prst="rect">
            <a:avLst/>
          </a:prstGeom>
        </p:spPr>
      </p:pic>
    </p:spTree>
    <p:extLst>
      <p:ext uri="{BB962C8B-B14F-4D97-AF65-F5344CB8AC3E}">
        <p14:creationId xmlns:p14="http://schemas.microsoft.com/office/powerpoint/2010/main" val="286294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Kernelling – An intuitive example</a:t>
            </a:r>
          </a:p>
        </p:txBody>
      </p:sp>
      <p:sp>
        <p:nvSpPr>
          <p:cNvPr id="3" name="Content Placeholder 2"/>
          <p:cNvSpPr>
            <a:spLocks noGrp="1"/>
          </p:cNvSpPr>
          <p:nvPr>
            <p:ph idx="1"/>
          </p:nvPr>
        </p:nvSpPr>
        <p:spPr>
          <a:xfrm>
            <a:off x="629176" y="1005945"/>
            <a:ext cx="8947310" cy="2775224"/>
          </a:xfrm>
        </p:spPr>
        <p:txBody>
          <a:bodyPr/>
          <a:lstStyle/>
          <a:p>
            <a:r>
              <a:rPr lang="en-US" dirty="0"/>
              <a:t>In order to classify a dataset like the one below (left side) it’s necessary to move away from a 2d view of the data to a 3d view. </a:t>
            </a:r>
          </a:p>
          <a:p>
            <a:r>
              <a:rPr lang="en-US" dirty="0"/>
              <a:t>Explaining this is easiest with another simplified example: imagine that our two sets of colored balls above are sitting on a sheet and this sheet is lifted suddenly, launching the balls into the air. </a:t>
            </a:r>
          </a:p>
          <a:p>
            <a:r>
              <a:rPr lang="en-US" dirty="0"/>
              <a:t>While the balls are up in the air, you use the sheet to separate them. </a:t>
            </a:r>
          </a:p>
          <a:p>
            <a:r>
              <a:rPr lang="en-US" dirty="0"/>
              <a:t>This ‘lifting’ of the balls represents the mapping of data into a higher dimension. This is known as kernelling</a:t>
            </a:r>
          </a:p>
          <a:p>
            <a:r>
              <a:rPr lang="en-US" dirty="0"/>
              <a:t> </a:t>
            </a:r>
          </a:p>
          <a:p>
            <a:endParaRPr lang="en-US"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7</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sp>
        <p:nvSpPr>
          <p:cNvPr id="9" name="TextBox 8">
            <a:extLst>
              <a:ext uri="{FF2B5EF4-FFF2-40B4-BE49-F238E27FC236}">
                <a16:creationId xmlns:a16="http://schemas.microsoft.com/office/drawing/2014/main" id="{2CBA80C8-3E7C-4872-A2B1-33D1AC89096D}"/>
              </a:ext>
            </a:extLst>
          </p:cNvPr>
          <p:cNvSpPr txBox="1"/>
          <p:nvPr/>
        </p:nvSpPr>
        <p:spPr>
          <a:xfrm>
            <a:off x="5638800" y="2974427"/>
            <a:ext cx="914400" cy="914400"/>
          </a:xfrm>
          <a:prstGeom prst="rect">
            <a:avLst/>
          </a:prstGeom>
          <a:noFill/>
        </p:spPr>
        <p:txBody>
          <a:bodyPr wrap="square" lIns="0" tIns="0" rIns="0" bIns="0" rtlCol="0">
            <a:noAutofit/>
          </a:bodyPr>
          <a:lstStyle/>
          <a:p>
            <a:endParaRPr lang="en-US" dirty="0" err="1">
              <a:solidFill>
                <a:schemeClr val="tx2"/>
              </a:solidFill>
            </a:endParaRPr>
          </a:p>
        </p:txBody>
      </p:sp>
      <p:pic>
        <p:nvPicPr>
          <p:cNvPr id="4" name="Picture 3">
            <a:extLst>
              <a:ext uri="{FF2B5EF4-FFF2-40B4-BE49-F238E27FC236}">
                <a16:creationId xmlns:a16="http://schemas.microsoft.com/office/drawing/2014/main" id="{32A1CC96-1CF0-4608-9E21-9B13D52455BC}"/>
              </a:ext>
            </a:extLst>
          </p:cNvPr>
          <p:cNvPicPr>
            <a:picLocks noChangeAspect="1"/>
          </p:cNvPicPr>
          <p:nvPr/>
        </p:nvPicPr>
        <p:blipFill>
          <a:blip r:embed="rId3"/>
          <a:stretch>
            <a:fillRect/>
          </a:stretch>
        </p:blipFill>
        <p:spPr>
          <a:xfrm>
            <a:off x="6553200" y="3659789"/>
            <a:ext cx="5143500" cy="2571750"/>
          </a:xfrm>
          <a:prstGeom prst="rect">
            <a:avLst/>
          </a:prstGeom>
        </p:spPr>
      </p:pic>
      <p:pic>
        <p:nvPicPr>
          <p:cNvPr id="7" name="Picture 6">
            <a:extLst>
              <a:ext uri="{FF2B5EF4-FFF2-40B4-BE49-F238E27FC236}">
                <a16:creationId xmlns:a16="http://schemas.microsoft.com/office/drawing/2014/main" id="{7DE3F643-BF68-4721-BB1E-BF6C049B7572}"/>
              </a:ext>
            </a:extLst>
          </p:cNvPr>
          <p:cNvPicPr>
            <a:picLocks noChangeAspect="1"/>
          </p:cNvPicPr>
          <p:nvPr/>
        </p:nvPicPr>
        <p:blipFill>
          <a:blip r:embed="rId4"/>
          <a:stretch>
            <a:fillRect/>
          </a:stretch>
        </p:blipFill>
        <p:spPr>
          <a:xfrm>
            <a:off x="304285" y="3659789"/>
            <a:ext cx="5143500" cy="2571750"/>
          </a:xfrm>
          <a:prstGeom prst="rect">
            <a:avLst/>
          </a:prstGeom>
        </p:spPr>
      </p:pic>
    </p:spTree>
    <p:extLst>
      <p:ext uri="{BB962C8B-B14F-4D97-AF65-F5344CB8AC3E}">
        <p14:creationId xmlns:p14="http://schemas.microsoft.com/office/powerpoint/2010/main" val="135965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when linear separation is not possible (cont’d)</a:t>
            </a:r>
          </a:p>
        </p:txBody>
      </p:sp>
      <p:sp>
        <p:nvSpPr>
          <p:cNvPr id="3" name="Content Placeholder 2"/>
          <p:cNvSpPr>
            <a:spLocks noGrp="1"/>
          </p:cNvSpPr>
          <p:nvPr>
            <p:ph idx="1"/>
          </p:nvPr>
        </p:nvSpPr>
        <p:spPr>
          <a:xfrm>
            <a:off x="629176" y="1373789"/>
            <a:ext cx="4108751" cy="4572000"/>
          </a:xfrm>
        </p:spPr>
        <p:txBody>
          <a:bodyPr/>
          <a:lstStyle/>
          <a:p>
            <a:r>
              <a:rPr lang="en-US" dirty="0"/>
              <a:t>Now let the purple line separating the data in higher dimension be z=k, where k is a constant. </a:t>
            </a:r>
          </a:p>
          <a:p>
            <a:r>
              <a:rPr lang="en-US" dirty="0"/>
              <a:t>Since, z=x²+y² we get x² + y² = k; which is an equation of a circle. </a:t>
            </a:r>
          </a:p>
          <a:p>
            <a:r>
              <a:rPr lang="en-US" dirty="0"/>
              <a:t>So, we can project this linear separator in higher dimension back in original dimensions using this transformation.</a:t>
            </a:r>
          </a:p>
          <a:p>
            <a:r>
              <a:rPr lang="en-US" dirty="0"/>
              <a:t> </a:t>
            </a:r>
          </a:p>
          <a:p>
            <a:endParaRPr lang="en-US"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8</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sp>
        <p:nvSpPr>
          <p:cNvPr id="9" name="TextBox 8">
            <a:extLst>
              <a:ext uri="{FF2B5EF4-FFF2-40B4-BE49-F238E27FC236}">
                <a16:creationId xmlns:a16="http://schemas.microsoft.com/office/drawing/2014/main" id="{2CBA80C8-3E7C-4872-A2B1-33D1AC89096D}"/>
              </a:ext>
            </a:extLst>
          </p:cNvPr>
          <p:cNvSpPr txBox="1"/>
          <p:nvPr/>
        </p:nvSpPr>
        <p:spPr>
          <a:xfrm>
            <a:off x="5638800" y="2974427"/>
            <a:ext cx="914400" cy="914400"/>
          </a:xfrm>
          <a:prstGeom prst="rect">
            <a:avLst/>
          </a:prstGeom>
          <a:noFill/>
        </p:spPr>
        <p:txBody>
          <a:bodyPr wrap="square" lIns="0" tIns="0" rIns="0" bIns="0" rtlCol="0">
            <a:noAutofit/>
          </a:bodyPr>
          <a:lstStyle/>
          <a:p>
            <a:endParaRPr lang="en-US" dirty="0" err="1">
              <a:solidFill>
                <a:schemeClr val="tx2"/>
              </a:solidFill>
            </a:endParaRPr>
          </a:p>
        </p:txBody>
      </p:sp>
      <p:pic>
        <p:nvPicPr>
          <p:cNvPr id="5" name="Picture 4">
            <a:extLst>
              <a:ext uri="{FF2B5EF4-FFF2-40B4-BE49-F238E27FC236}">
                <a16:creationId xmlns:a16="http://schemas.microsoft.com/office/drawing/2014/main" id="{98B945EA-4756-4976-91FB-EEDF1C109D48}"/>
              </a:ext>
            </a:extLst>
          </p:cNvPr>
          <p:cNvPicPr>
            <a:picLocks noChangeAspect="1"/>
          </p:cNvPicPr>
          <p:nvPr/>
        </p:nvPicPr>
        <p:blipFill>
          <a:blip r:embed="rId3"/>
          <a:stretch>
            <a:fillRect/>
          </a:stretch>
        </p:blipFill>
        <p:spPr>
          <a:xfrm>
            <a:off x="5822731" y="2024871"/>
            <a:ext cx="4493577" cy="4035328"/>
          </a:xfrm>
          <a:prstGeom prst="rect">
            <a:avLst/>
          </a:prstGeom>
        </p:spPr>
      </p:pic>
    </p:spTree>
    <p:extLst>
      <p:ext uri="{BB962C8B-B14F-4D97-AF65-F5344CB8AC3E}">
        <p14:creationId xmlns:p14="http://schemas.microsoft.com/office/powerpoint/2010/main" val="769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and Kernel Functions</a:t>
            </a:r>
          </a:p>
        </p:txBody>
      </p:sp>
      <p:sp>
        <p:nvSpPr>
          <p:cNvPr id="3" name="Content Placeholder 2"/>
          <p:cNvSpPr>
            <a:spLocks noGrp="1"/>
          </p:cNvSpPr>
          <p:nvPr>
            <p:ph idx="1"/>
          </p:nvPr>
        </p:nvSpPr>
        <p:spPr>
          <a:xfrm>
            <a:off x="623888" y="1000290"/>
            <a:ext cx="10553689" cy="1477247"/>
          </a:xfrm>
        </p:spPr>
        <p:txBody>
          <a:bodyPr/>
          <a:lstStyle/>
          <a:p>
            <a:r>
              <a:rPr lang="en-US" dirty="0"/>
              <a:t>Based on the previous demo we can classify data by adding an extra dimension to it so that it becomes linearly separable and then projecting the decision boundary back to original dimensions using mathematical transformation. </a:t>
            </a:r>
          </a:p>
          <a:p>
            <a:r>
              <a:rPr lang="en-US" dirty="0"/>
              <a:t>However finding the correct transformation for any given dataset isn’t that easy. To overcome the complexities, we can use kernels in Python’s </a:t>
            </a:r>
            <a:r>
              <a:rPr lang="en-US" dirty="0" err="1"/>
              <a:t>SciKit</a:t>
            </a:r>
            <a:r>
              <a:rPr lang="en-US" dirty="0"/>
              <a:t> Learn (</a:t>
            </a:r>
            <a:r>
              <a:rPr lang="en-US" dirty="0" err="1"/>
              <a:t>sklearn</a:t>
            </a:r>
            <a:r>
              <a:rPr lang="en-US" dirty="0"/>
              <a:t>)  SVM implementation to do this job. </a:t>
            </a:r>
          </a:p>
          <a:p>
            <a:endParaRPr lang="en-US"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9</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January 16, 2020</a:t>
            </a:fld>
            <a:endParaRPr lang="en-US" dirty="0"/>
          </a:p>
        </p:txBody>
      </p:sp>
      <p:sp>
        <p:nvSpPr>
          <p:cNvPr id="9" name="TextBox 8">
            <a:extLst>
              <a:ext uri="{FF2B5EF4-FFF2-40B4-BE49-F238E27FC236}">
                <a16:creationId xmlns:a16="http://schemas.microsoft.com/office/drawing/2014/main" id="{2CBA80C8-3E7C-4872-A2B1-33D1AC89096D}"/>
              </a:ext>
            </a:extLst>
          </p:cNvPr>
          <p:cNvSpPr txBox="1"/>
          <p:nvPr/>
        </p:nvSpPr>
        <p:spPr>
          <a:xfrm>
            <a:off x="5638800" y="2974427"/>
            <a:ext cx="914400" cy="914400"/>
          </a:xfrm>
          <a:prstGeom prst="rect">
            <a:avLst/>
          </a:prstGeom>
          <a:noFill/>
        </p:spPr>
        <p:txBody>
          <a:bodyPr wrap="square" lIns="0" tIns="0" rIns="0" bIns="0" rtlCol="0">
            <a:noAutofit/>
          </a:bodyPr>
          <a:lstStyle/>
          <a:p>
            <a:endParaRPr lang="en-US" dirty="0" err="1">
              <a:solidFill>
                <a:schemeClr val="tx2"/>
              </a:solidFill>
            </a:endParaRPr>
          </a:p>
        </p:txBody>
      </p:sp>
      <p:pic>
        <p:nvPicPr>
          <p:cNvPr id="5" name="Picture 4">
            <a:extLst>
              <a:ext uri="{FF2B5EF4-FFF2-40B4-BE49-F238E27FC236}">
                <a16:creationId xmlns:a16="http://schemas.microsoft.com/office/drawing/2014/main" id="{459A770F-A28C-4548-9013-2CAB3F92520D}"/>
              </a:ext>
            </a:extLst>
          </p:cNvPr>
          <p:cNvPicPr>
            <a:picLocks noChangeAspect="1"/>
          </p:cNvPicPr>
          <p:nvPr/>
        </p:nvPicPr>
        <p:blipFill>
          <a:blip r:embed="rId3"/>
          <a:stretch>
            <a:fillRect/>
          </a:stretch>
        </p:blipFill>
        <p:spPr>
          <a:xfrm>
            <a:off x="5140892" y="2704354"/>
            <a:ext cx="6583611" cy="3445423"/>
          </a:xfrm>
          <a:prstGeom prst="rect">
            <a:avLst/>
          </a:prstGeom>
        </p:spPr>
      </p:pic>
      <p:sp>
        <p:nvSpPr>
          <p:cNvPr id="7" name="TextBox 6">
            <a:extLst>
              <a:ext uri="{FF2B5EF4-FFF2-40B4-BE49-F238E27FC236}">
                <a16:creationId xmlns:a16="http://schemas.microsoft.com/office/drawing/2014/main" id="{F6389949-18A1-4A77-9A2B-A7D0ACA8B444}"/>
              </a:ext>
            </a:extLst>
          </p:cNvPr>
          <p:cNvSpPr txBox="1"/>
          <p:nvPr/>
        </p:nvSpPr>
        <p:spPr>
          <a:xfrm>
            <a:off x="623888" y="2633765"/>
            <a:ext cx="4360614" cy="3759656"/>
          </a:xfrm>
          <a:prstGeom prst="rect">
            <a:avLst/>
          </a:prstGeom>
          <a:noFill/>
        </p:spPr>
        <p:txBody>
          <a:bodyPr wrap="square" lIns="0" tIns="0" rIns="0" bIns="0" rtlCol="0">
            <a:noAutofit/>
          </a:bodyPr>
          <a:lstStyle/>
          <a:p>
            <a:r>
              <a:rPr lang="en-US" dirty="0"/>
              <a:t>The function of kernel is to take data as input and transform it into the required form. </a:t>
            </a:r>
          </a:p>
          <a:p>
            <a:endParaRPr lang="en-US" dirty="0"/>
          </a:p>
          <a:p>
            <a:r>
              <a:rPr lang="en-US" dirty="0"/>
              <a:t>Different SVM algorithms use different types of kernel functions. </a:t>
            </a:r>
          </a:p>
          <a:p>
            <a:endParaRPr lang="en-US" dirty="0"/>
          </a:p>
          <a:p>
            <a:r>
              <a:rPr lang="en-US" dirty="0"/>
              <a:t>These functions can be different types. For example</a:t>
            </a:r>
            <a:r>
              <a:rPr lang="en-US" b="1" i="1" dirty="0"/>
              <a:t> linear, nonlinear, polynomial, radial basis function (RBF), and sigmoid.</a:t>
            </a:r>
            <a:endParaRPr lang="en-US" dirty="0">
              <a:solidFill>
                <a:schemeClr val="tx2"/>
              </a:solidFill>
            </a:endParaRPr>
          </a:p>
        </p:txBody>
      </p:sp>
    </p:spTree>
    <p:extLst>
      <p:ext uri="{BB962C8B-B14F-4D97-AF65-F5344CB8AC3E}">
        <p14:creationId xmlns:p14="http://schemas.microsoft.com/office/powerpoint/2010/main" val="405772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inastra - Template Advanced">
  <a:themeElements>
    <a:clrScheme name="Finastra_Secondary Palette">
      <a:dk1>
        <a:srgbClr val="414141"/>
      </a:dk1>
      <a:lt1>
        <a:srgbClr val="FFFFFF"/>
      </a:lt1>
      <a:dk2>
        <a:srgbClr val="414141"/>
      </a:dk2>
      <a:lt2>
        <a:srgbClr val="FFFFFF"/>
      </a:lt2>
      <a:accent1>
        <a:srgbClr val="CD3CAD"/>
      </a:accent1>
      <a:accent2>
        <a:srgbClr val="6948D9"/>
      </a:accent2>
      <a:accent3>
        <a:srgbClr val="56C271"/>
      </a:accent3>
      <a:accent4>
        <a:srgbClr val="5BC1D7"/>
      </a:accent4>
      <a:accent5>
        <a:srgbClr val="F0B323"/>
      </a:accent5>
      <a:accent6>
        <a:srgbClr val="E40046"/>
      </a:accent6>
      <a:hlink>
        <a:srgbClr val="CD3CAD"/>
      </a:hlink>
      <a:folHlink>
        <a:srgbClr val="CD3CAD"/>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dirty="0" err="1" smtClean="0">
            <a:solidFill>
              <a:schemeClr val="tx2"/>
            </a:solidFill>
          </a:defRPr>
        </a:defPPr>
      </a:lstStyle>
    </a:txDef>
  </a:objectDefaults>
  <a:extraClrSchemeLst/>
  <a:extLst>
    <a:ext uri="{05A4C25C-085E-4340-85A3-A5531E510DB2}">
      <thm15:themeFamily xmlns:thm15="http://schemas.microsoft.com/office/thememl/2012/main" name="Finastra_PowerPoint_Template_Advance" id="{5E4E50C6-B61E-8C4F-97B7-7A33EF91A331}" vid="{7A349C7A-17A0-C44B-B54C-323AAF88AA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Finastra_PowerPoint_Template_Advance</Template>
  <TotalTime>782</TotalTime>
  <Words>1463</Words>
  <Application>Microsoft Office PowerPoint</Application>
  <PresentationFormat>Widescreen</PresentationFormat>
  <Paragraphs>191</Paragraphs>
  <Slides>18</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Wingdings</vt:lpstr>
      <vt:lpstr>Finastra - Template Advanced</vt:lpstr>
      <vt:lpstr>Support Vector Machine</vt:lpstr>
      <vt:lpstr>AGENDA</vt:lpstr>
      <vt:lpstr>What is Support Vector Machine</vt:lpstr>
      <vt:lpstr>SVM with linear separation </vt:lpstr>
      <vt:lpstr>SVM when linear separation is not possible </vt:lpstr>
      <vt:lpstr>SVM when linear separation is not possible </vt:lpstr>
      <vt:lpstr>SVM Kernelling – An intuitive example</vt:lpstr>
      <vt:lpstr>SVM when linear separation is not possible (cont’d)</vt:lpstr>
      <vt:lpstr>SVM and Kernel Functions</vt:lpstr>
      <vt:lpstr>SVM and Kernel Functions (cont’d)</vt:lpstr>
      <vt:lpstr>Tuning SVM Parameters</vt:lpstr>
      <vt:lpstr>Mathematical Foundation of SVM</vt:lpstr>
      <vt:lpstr>Pros and Cons of Support Vector Machine</vt:lpstr>
      <vt:lpstr>Pros and Cons of Support Vector Machine</vt:lpstr>
      <vt:lpstr>Support Vector Machine Uses</vt:lpstr>
      <vt:lpstr>Demo</vt:lpstr>
      <vt:lpstr>Other Technologies that Support SVM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Thurburn, John Paul</dc:creator>
  <cp:lastModifiedBy>Georgescu, Anton</cp:lastModifiedBy>
  <cp:revision>61</cp:revision>
  <cp:lastPrinted>2017-06-06T14:07:14Z</cp:lastPrinted>
  <dcterms:created xsi:type="dcterms:W3CDTF">2017-09-12T09:57:30Z</dcterms:created>
  <dcterms:modified xsi:type="dcterms:W3CDTF">2020-01-16T20:51:19Z</dcterms:modified>
</cp:coreProperties>
</file>